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69" r:id="rId6"/>
    <p:sldId id="268" r:id="rId7"/>
    <p:sldId id="270" r:id="rId8"/>
    <p:sldId id="273" r:id="rId9"/>
    <p:sldId id="271" r:id="rId10"/>
    <p:sldId id="260" r:id="rId11"/>
    <p:sldId id="265" r:id="rId12"/>
    <p:sldId id="272" r:id="rId13"/>
    <p:sldId id="261" r:id="rId14"/>
    <p:sldId id="262" r:id="rId15"/>
    <p:sldId id="263"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C08448-60C4-4A84-8AC6-B5AAA425C298}">
          <p14:sldIdLst>
            <p14:sldId id="256"/>
            <p14:sldId id="269"/>
            <p14:sldId id="268"/>
            <p14:sldId id="270"/>
            <p14:sldId id="273"/>
            <p14:sldId id="271"/>
            <p14:sldId id="260"/>
            <p14:sldId id="265"/>
            <p14:sldId id="272"/>
            <p14:sldId id="261"/>
            <p14:sldId id="262"/>
            <p14:sldId id="263"/>
            <p14:sldId id="266"/>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43" autoAdjust="0"/>
  </p:normalViewPr>
  <p:slideViewPr>
    <p:cSldViewPr snapToGrid="0" snapToObjects="1">
      <p:cViewPr varScale="1">
        <p:scale>
          <a:sx n="65" d="100"/>
          <a:sy n="65" d="100"/>
        </p:scale>
        <p:origin x="192" y="7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30616F-889E-4622-90FD-DF553D367777}" type="datetimeFigureOut">
              <a:rPr lang="en-AU" smtClean="0"/>
              <a:t>16/11/21</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40AA3-291C-442B-BC6E-E49BD0467B2C}" type="slidenum">
              <a:rPr lang="en-AU" smtClean="0"/>
              <a:t>‹#›</a:t>
            </a:fld>
            <a:endParaRPr lang="en-AU" dirty="0"/>
          </a:p>
        </p:txBody>
      </p:sp>
    </p:spTree>
    <p:extLst>
      <p:ext uri="{BB962C8B-B14F-4D97-AF65-F5344CB8AC3E}">
        <p14:creationId xmlns:p14="http://schemas.microsoft.com/office/powerpoint/2010/main" val="425231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30A7C-9137-4A76-8F6B-3F83A8FEEF36}" type="datetimeFigureOut">
              <a:rPr lang="en-AU" smtClean="0"/>
              <a:t>16/11/21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BCB00-6E85-46D2-BB97-9A4CAA8B88D2}" type="slidenum">
              <a:rPr lang="en-AU" smtClean="0"/>
              <a:t>‹#›</a:t>
            </a:fld>
            <a:endParaRPr lang="en-AU" dirty="0"/>
          </a:p>
        </p:txBody>
      </p:sp>
    </p:spTree>
    <p:extLst>
      <p:ext uri="{BB962C8B-B14F-4D97-AF65-F5344CB8AC3E}">
        <p14:creationId xmlns:p14="http://schemas.microsoft.com/office/powerpoint/2010/main" val="201345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orthmetrotafe.wa.edu.au/alstom-traineeship-progra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orthmetrotafe.wa.edu.au/alstom-traineeship-progr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inkedin.com/feed/update/urn:li:activity:6823542308768751616"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facebook.com/northmetrotafe/posts/10158315434742361" TargetMode="External"/><Relationship Id="rId4" Type="http://schemas.openxmlformats.org/officeDocument/2006/relationships/hyperlink" Target="https://www.northmetrotafe.wa.edu.au/news-and-events/industry-first-apprenticeship-program-launched"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inkedin.com/feed/update/urn:li:activity:6823542308768751616"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acebook.com/northmetrotafe/posts/10158315434742361" TargetMode="External"/><Relationship Id="rId4" Type="http://schemas.openxmlformats.org/officeDocument/2006/relationships/hyperlink" Target="https://www.northmetrotafe.wa.edu.au/news-and-events/industry-first-apprenticeship-program-launche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2020 full</a:t>
            </a:r>
            <a:r>
              <a:rPr lang="en-AU" baseline="0" dirty="0"/>
              <a:t> year of data. </a:t>
            </a:r>
            <a:endParaRPr lang="en-AU" dirty="0"/>
          </a:p>
          <a:p>
            <a:r>
              <a:rPr lang="en-AU" dirty="0"/>
              <a:t>Student demographic</a:t>
            </a:r>
          </a:p>
          <a:p>
            <a:r>
              <a:rPr lang="en-AU" dirty="0"/>
              <a:t>28% students age under</a:t>
            </a:r>
            <a:r>
              <a:rPr lang="en-AU" baseline="0" dirty="0"/>
              <a:t> 19 years</a:t>
            </a:r>
          </a:p>
          <a:p>
            <a:r>
              <a:rPr lang="en-AU" baseline="0" dirty="0"/>
              <a:t>64% students aged 20-49 years</a:t>
            </a:r>
          </a:p>
          <a:p>
            <a:r>
              <a:rPr lang="en-AU" baseline="0" dirty="0"/>
              <a:t>8% students aged 50 years or over</a:t>
            </a:r>
          </a:p>
          <a:p>
            <a:endParaRPr lang="en-AU" baseline="0" dirty="0"/>
          </a:p>
          <a:p>
            <a:r>
              <a:rPr lang="en-AU" dirty="0"/>
              <a:t>Apprenticeship</a:t>
            </a:r>
            <a:r>
              <a:rPr lang="en-AU" baseline="0" dirty="0"/>
              <a:t> and Trainees – 2020 – 3,797</a:t>
            </a:r>
          </a:p>
          <a:p>
            <a:r>
              <a:rPr lang="en-AU" baseline="0" dirty="0"/>
              <a:t>Apprenticeship and Trainees – 2021 – 4,691 – increase of 23.5%</a:t>
            </a:r>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2</a:t>
            </a:fld>
            <a:endParaRPr lang="en-AU" dirty="0"/>
          </a:p>
        </p:txBody>
      </p:sp>
    </p:spTree>
    <p:extLst>
      <p:ext uri="{BB962C8B-B14F-4D97-AF65-F5344CB8AC3E}">
        <p14:creationId xmlns:p14="http://schemas.microsoft.com/office/powerpoint/2010/main" val="5806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3</a:t>
            </a:fld>
            <a:endParaRPr lang="en-AU" dirty="0"/>
          </a:p>
        </p:txBody>
      </p:sp>
    </p:spTree>
    <p:extLst>
      <p:ext uri="{BB962C8B-B14F-4D97-AF65-F5344CB8AC3E}">
        <p14:creationId xmlns:p14="http://schemas.microsoft.com/office/powerpoint/2010/main" val="344531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 Area:</a:t>
            </a:r>
            <a:r>
              <a:rPr lang="en-AU" sz="1200" kern="1200" dirty="0">
                <a:solidFill>
                  <a:schemeClr val="tx1"/>
                </a:solidFill>
                <a:effectLst/>
                <a:latin typeface="+mn-lt"/>
                <a:ea typeface="+mn-ea"/>
                <a:cs typeface="+mn-cs"/>
              </a:rPr>
              <a:t> Engineering and Electrical Indigenous recruitment (Alstom partnership)</a:t>
            </a:r>
          </a:p>
          <a:p>
            <a:r>
              <a:rPr lang="en-AU" sz="1200" b="1" kern="1200" dirty="0">
                <a:solidFill>
                  <a:schemeClr val="tx1"/>
                </a:solidFill>
                <a:effectLst/>
                <a:latin typeface="+mn-lt"/>
                <a:ea typeface="+mn-ea"/>
                <a:cs typeface="+mn-cs"/>
              </a:rPr>
              <a:t>Initiative:</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Alstom Project</a:t>
            </a:r>
            <a:r>
              <a:rPr lang="en-AU" sz="1200" kern="1200" dirty="0">
                <a:solidFill>
                  <a:schemeClr val="tx1"/>
                </a:solidFill>
                <a:effectLst/>
                <a:latin typeface="+mn-lt"/>
                <a:ea typeface="+mn-ea"/>
                <a:cs typeface="+mn-cs"/>
              </a:rPr>
              <a:t>: NMT in partnership with Alstom has developed two Rail Infrastructure skill sets using the UEE and MEM training package.  The target audience  are ATSI students who enrol in both skill sets and used as a vetting process whereby successful students are then eligible to be signed-up as either electrical or Fitting and Machining apprentices and given credit for the units of their skill sets</a:t>
            </a:r>
          </a:p>
          <a:p>
            <a:r>
              <a:rPr lang="en-AU" sz="1200" b="1" kern="1200" dirty="0">
                <a:solidFill>
                  <a:schemeClr val="tx1"/>
                </a:solidFill>
                <a:effectLst/>
                <a:latin typeface="+mn-lt"/>
                <a:ea typeface="+mn-ea"/>
                <a:cs typeface="+mn-cs"/>
              </a:rPr>
              <a:t>Managed by:</a:t>
            </a:r>
            <a:r>
              <a:rPr lang="en-AU" sz="1200" kern="1200" dirty="0">
                <a:solidFill>
                  <a:schemeClr val="tx1"/>
                </a:solidFill>
                <a:effectLst/>
                <a:latin typeface="+mn-lt"/>
                <a:ea typeface="+mn-ea"/>
                <a:cs typeface="+mn-cs"/>
              </a:rPr>
              <a:t> Mike Bezaud and Koolark Centre (Kim Hansen)</a:t>
            </a:r>
          </a:p>
          <a:p>
            <a:r>
              <a:rPr lang="en-AU" sz="1200" b="1" kern="1200" dirty="0">
                <a:solidFill>
                  <a:schemeClr val="tx1"/>
                </a:solidFill>
                <a:effectLst/>
                <a:latin typeface="+mn-lt"/>
                <a:ea typeface="+mn-ea"/>
                <a:cs typeface="+mn-cs"/>
              </a:rPr>
              <a:t>Details: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This partnership has evolved over the last couple of years based on Alstom commitment to develop its workforce capability by re-training some of its existing workforce and new entrants to its labour pool. This includes the development of a hybrid traineeship program in the field of electrical and metals engineering for fifteen (15) ATSI trainees. Some of the successful trainees with then offered apprenticeships in electrical or fitting and machining. In addition to  the delivery of the program, NMT’s Koolark Aboriginal Students Centre will support the trainees in their studies and pastoral care.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program is to commence in Semester 1, 2022.</a:t>
            </a:r>
          </a:p>
          <a:p>
            <a:r>
              <a:rPr lang="en-AU" sz="1200" kern="1200" dirty="0">
                <a:solidFill>
                  <a:schemeClr val="tx1"/>
                </a:solidFill>
                <a:effectLst/>
                <a:latin typeface="+mn-lt"/>
                <a:ea typeface="+mn-ea"/>
                <a:cs typeface="+mn-cs"/>
              </a:rPr>
              <a:t> </a:t>
            </a:r>
          </a:p>
          <a:p>
            <a:r>
              <a:rPr lang="en-AU" sz="1200" u="sng" kern="1200" dirty="0">
                <a:solidFill>
                  <a:schemeClr val="tx1"/>
                </a:solidFill>
                <a:effectLst/>
                <a:latin typeface="+mn-lt"/>
                <a:ea typeface="+mn-ea"/>
                <a:cs typeface="+mn-cs"/>
                <a:hlinkClick r:id="rId3"/>
              </a:rPr>
              <a:t>www.northmetrotafe.wa.edu.au/alstom-traineeship-program</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see attached flyer</a:t>
            </a:r>
          </a:p>
          <a:p>
            <a:endParaRPr lang="en-AU" dirty="0"/>
          </a:p>
          <a:p>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7</a:t>
            </a:fld>
            <a:endParaRPr lang="en-AU" dirty="0"/>
          </a:p>
        </p:txBody>
      </p:sp>
    </p:spTree>
    <p:extLst>
      <p:ext uri="{BB962C8B-B14F-4D97-AF65-F5344CB8AC3E}">
        <p14:creationId xmlns:p14="http://schemas.microsoft.com/office/powerpoint/2010/main" val="56572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 Area:</a:t>
            </a:r>
            <a:r>
              <a:rPr lang="en-AU" sz="1200" kern="1200" dirty="0">
                <a:solidFill>
                  <a:schemeClr val="tx1"/>
                </a:solidFill>
                <a:effectLst/>
                <a:latin typeface="+mn-lt"/>
                <a:ea typeface="+mn-ea"/>
                <a:cs typeface="+mn-cs"/>
              </a:rPr>
              <a:t> Engineering and Electrical Indigenous recruitment (Alstom partnership)</a:t>
            </a:r>
          </a:p>
          <a:p>
            <a:r>
              <a:rPr lang="en-AU" sz="1200" b="1" kern="1200" dirty="0">
                <a:solidFill>
                  <a:schemeClr val="tx1"/>
                </a:solidFill>
                <a:effectLst/>
                <a:latin typeface="+mn-lt"/>
                <a:ea typeface="+mn-ea"/>
                <a:cs typeface="+mn-cs"/>
              </a:rPr>
              <a:t>Initiative:</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Alstom Project</a:t>
            </a:r>
            <a:r>
              <a:rPr lang="en-AU" sz="1200" kern="1200" dirty="0">
                <a:solidFill>
                  <a:schemeClr val="tx1"/>
                </a:solidFill>
                <a:effectLst/>
                <a:latin typeface="+mn-lt"/>
                <a:ea typeface="+mn-ea"/>
                <a:cs typeface="+mn-cs"/>
              </a:rPr>
              <a:t>: NMT in partnership with Alstom has developed two Rail Infrastructure skill sets using the UEE and MEM training package.  The target audience  are ATSI students who enrol in both skill sets and used as a vetting process whereby successful students are then eligible to be signed-up as either electrical or Fitting and Machining apprentices and given credit for the units of their skill sets</a:t>
            </a:r>
          </a:p>
          <a:p>
            <a:r>
              <a:rPr lang="en-AU" sz="1200" b="1" kern="1200" dirty="0">
                <a:solidFill>
                  <a:schemeClr val="tx1"/>
                </a:solidFill>
                <a:effectLst/>
                <a:latin typeface="+mn-lt"/>
                <a:ea typeface="+mn-ea"/>
                <a:cs typeface="+mn-cs"/>
              </a:rPr>
              <a:t>Managed by:</a:t>
            </a:r>
            <a:r>
              <a:rPr lang="en-AU" sz="1200" kern="1200" dirty="0">
                <a:solidFill>
                  <a:schemeClr val="tx1"/>
                </a:solidFill>
                <a:effectLst/>
                <a:latin typeface="+mn-lt"/>
                <a:ea typeface="+mn-ea"/>
                <a:cs typeface="+mn-cs"/>
              </a:rPr>
              <a:t> Mike Bezaud and Koolark Centre (Kim Hansen)</a:t>
            </a:r>
          </a:p>
          <a:p>
            <a:r>
              <a:rPr lang="en-AU" sz="1200" b="1" kern="1200" dirty="0">
                <a:solidFill>
                  <a:schemeClr val="tx1"/>
                </a:solidFill>
                <a:effectLst/>
                <a:latin typeface="+mn-lt"/>
                <a:ea typeface="+mn-ea"/>
                <a:cs typeface="+mn-cs"/>
              </a:rPr>
              <a:t>Details: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This partnership has evolved over the last couple of years based on Alstom commitment to develop its workforce capability by re-training some of its existing workforce and new entrants to its labour pool. This includes the development of a hybrid traineeship program in the field of electrical and metals engineering for fifteen (15) ATSI trainees. Some of the successful trainees with then offered apprenticeships in electrical or fitting and machining. In addition to  the delivery of the program, NMT’s Koolark Aboriginal Students Centre will support the trainees in their studies and pastoral care.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program is to commence in Semester 1, 2022.</a:t>
            </a:r>
          </a:p>
          <a:p>
            <a:r>
              <a:rPr lang="en-AU" sz="1200" kern="1200" dirty="0">
                <a:solidFill>
                  <a:schemeClr val="tx1"/>
                </a:solidFill>
                <a:effectLst/>
                <a:latin typeface="+mn-lt"/>
                <a:ea typeface="+mn-ea"/>
                <a:cs typeface="+mn-cs"/>
              </a:rPr>
              <a:t> </a:t>
            </a:r>
          </a:p>
          <a:p>
            <a:r>
              <a:rPr lang="en-AU" sz="1200" u="sng" kern="1200" dirty="0">
                <a:solidFill>
                  <a:schemeClr val="tx1"/>
                </a:solidFill>
                <a:effectLst/>
                <a:latin typeface="+mn-lt"/>
                <a:ea typeface="+mn-ea"/>
                <a:cs typeface="+mn-cs"/>
                <a:hlinkClick r:id="rId3"/>
              </a:rPr>
              <a:t>www.northmetrotafe.wa.edu.au/alstom-traineeship-program</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see attached flyer</a:t>
            </a:r>
          </a:p>
          <a:p>
            <a:endParaRPr lang="en-AU" dirty="0"/>
          </a:p>
          <a:p>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8</a:t>
            </a:fld>
            <a:endParaRPr lang="en-AU" dirty="0"/>
          </a:p>
        </p:txBody>
      </p:sp>
    </p:spTree>
    <p:extLst>
      <p:ext uri="{BB962C8B-B14F-4D97-AF65-F5344CB8AC3E}">
        <p14:creationId xmlns:p14="http://schemas.microsoft.com/office/powerpoint/2010/main" val="63336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 Area:</a:t>
            </a:r>
            <a:r>
              <a:rPr lang="en-AU" sz="1200" kern="1200" dirty="0">
                <a:solidFill>
                  <a:schemeClr val="tx1"/>
                </a:solidFill>
                <a:effectLst/>
                <a:latin typeface="+mn-lt"/>
                <a:ea typeface="+mn-ea"/>
                <a:cs typeface="+mn-cs"/>
              </a:rPr>
              <a:t> Engineering metals training with BHP</a:t>
            </a:r>
          </a:p>
          <a:p>
            <a:r>
              <a:rPr lang="en-AU" sz="1200" b="1" kern="1200" dirty="0">
                <a:solidFill>
                  <a:schemeClr val="tx1"/>
                </a:solidFill>
                <a:effectLst/>
                <a:latin typeface="+mn-lt"/>
                <a:ea typeface="+mn-ea"/>
                <a:cs typeface="+mn-cs"/>
              </a:rPr>
              <a:t>Future Fit Academy</a:t>
            </a:r>
            <a:r>
              <a:rPr lang="en-AU" sz="1200" kern="1200" dirty="0">
                <a:solidFill>
                  <a:schemeClr val="tx1"/>
                </a:solidFill>
                <a:effectLst/>
                <a:latin typeface="+mn-lt"/>
                <a:ea typeface="+mn-ea"/>
                <a:cs typeface="+mn-cs"/>
              </a:rPr>
              <a:t>: This innovative accelerated apprenticeship program is delivered in partnership with BHP where the Apprentices gains knowledge and skills. They are assessed in specially built BHP facilities replicating their operations at mine sites. (100+ trainees/apprenticeships)</a:t>
            </a:r>
          </a:p>
          <a:p>
            <a:r>
              <a:rPr lang="en-AU" sz="1200" b="1" kern="1200" dirty="0">
                <a:solidFill>
                  <a:schemeClr val="tx1"/>
                </a:solidFill>
                <a:effectLst/>
                <a:latin typeface="+mn-lt"/>
                <a:ea typeface="+mn-ea"/>
                <a:cs typeface="+mn-cs"/>
              </a:rPr>
              <a:t>Who Delivers this:</a:t>
            </a:r>
            <a:r>
              <a:rPr lang="en-AU" sz="1200" kern="1200" dirty="0">
                <a:solidFill>
                  <a:schemeClr val="tx1"/>
                </a:solidFill>
                <a:effectLst/>
                <a:latin typeface="+mn-lt"/>
                <a:ea typeface="+mn-ea"/>
                <a:cs typeface="+mn-cs"/>
              </a:rPr>
              <a:t> Mike Bezaud</a:t>
            </a:r>
          </a:p>
          <a:p>
            <a:r>
              <a:rPr lang="en-AU" sz="1200" b="1" kern="1200" dirty="0">
                <a:solidFill>
                  <a:schemeClr val="tx1"/>
                </a:solidFill>
                <a:effectLst/>
                <a:latin typeface="+mn-lt"/>
                <a:ea typeface="+mn-ea"/>
                <a:cs typeface="+mn-cs"/>
              </a:rPr>
              <a:t>Details: </a:t>
            </a:r>
            <a:r>
              <a:rPr lang="en-AU" sz="1200" kern="1200" dirty="0">
                <a:solidFill>
                  <a:schemeClr val="tx1"/>
                </a:solidFill>
                <a:effectLst/>
                <a:latin typeface="+mn-lt"/>
                <a:ea typeface="+mn-ea"/>
                <a:cs typeface="+mn-cs"/>
              </a:rPr>
              <a:t>This innovative accelerated training program, targeted at women and Aboriginal and Torres Straight Islanders, is delivered in partnership with BHP for maintenance trainees and mechanical fitting apprentices.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training is delivered by BHP subject matter experts and assessed by NMT lecturing staff in purpose-built BHP facilities replicating operational mine sites. The online learning resources including the latest immersive virtual reality technology have been developed and contextualised to reflect BHP’s maintenance operations.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Since the first intake in March 2020, over 200 trainees have graduated from the  program with a further 150 trainees currently enrolled.</a:t>
            </a:r>
          </a:p>
          <a:p>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10</a:t>
            </a:fld>
            <a:endParaRPr lang="en-AU" dirty="0"/>
          </a:p>
        </p:txBody>
      </p:sp>
    </p:spTree>
    <p:extLst>
      <p:ext uri="{BB962C8B-B14F-4D97-AF65-F5344CB8AC3E}">
        <p14:creationId xmlns:p14="http://schemas.microsoft.com/office/powerpoint/2010/main" val="251103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 Area:</a:t>
            </a:r>
            <a:r>
              <a:rPr lang="en-AU" sz="1200" kern="1200" dirty="0">
                <a:solidFill>
                  <a:schemeClr val="tx1"/>
                </a:solidFill>
                <a:effectLst/>
                <a:latin typeface="+mn-lt"/>
                <a:ea typeface="+mn-ea"/>
                <a:cs typeface="+mn-cs"/>
              </a:rPr>
              <a:t> Mortar trades</a:t>
            </a:r>
          </a:p>
          <a:p>
            <a:r>
              <a:rPr lang="en-AU" sz="1200" b="1" kern="1200" dirty="0">
                <a:solidFill>
                  <a:schemeClr val="tx1"/>
                </a:solidFill>
                <a:effectLst/>
                <a:latin typeface="+mn-lt"/>
                <a:ea typeface="+mn-ea"/>
                <a:cs typeface="+mn-cs"/>
              </a:rPr>
              <a:t>Initiative: Mortar trades</a:t>
            </a:r>
            <a:r>
              <a:rPr lang="en-AU" sz="1200" kern="1200" dirty="0">
                <a:solidFill>
                  <a:schemeClr val="tx1"/>
                </a:solidFill>
                <a:effectLst/>
                <a:latin typeface="+mn-lt"/>
                <a:ea typeface="+mn-ea"/>
                <a:cs typeface="+mn-cs"/>
              </a:rPr>
              <a:t> are very flexible and offer ‘drop in classes’ for all their trades, Bricklayers, Wall and Ceiling fixer, Solid Plasterers, Floor &amp; Wall Tilers, Stonemasons when bad weather stops working on site - as well as the usual block release classes. Mortar trade Lecturers also do some on site assessments and validations of certain practical tasks. Onsite recording assessment tools recorded and kept in student’s individual files. Mortar trade learning materials are held on Blackboard and the majority of assessments are as well.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nature of the building industry needs flexibility in training and assessment of apprentices. Our flexibility, allows employers to send apprentices to off the job training at their most convenient time. This approach allows them to keep the apprentice at work when most required to complete urgent projects and meet contract deadlines.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Industry have embraced our flexible approach and we have all worked hard to make this work in the best possible way for us and industry. Also, with the large scope of work in the concreting trade, our students do all the underpinning knowledge on line through blackboard and our lecturer assesses and validates on site.   </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Who</a:t>
            </a:r>
            <a:r>
              <a:rPr lang="en-AU" sz="1200" b="1" kern="1200" baseline="0" dirty="0">
                <a:solidFill>
                  <a:schemeClr val="tx1"/>
                </a:solidFill>
                <a:effectLst/>
                <a:latin typeface="+mn-lt"/>
                <a:ea typeface="+mn-ea"/>
                <a:cs typeface="+mn-cs"/>
              </a:rPr>
              <a:t> Runs it: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Enzo Multari / Wayne Price / Sue Egerton</a:t>
            </a:r>
          </a:p>
          <a:p>
            <a:r>
              <a:rPr lang="en-AU" sz="1200" b="1" u="none" kern="1200" dirty="0">
                <a:solidFill>
                  <a:schemeClr val="tx1"/>
                </a:solidFill>
                <a:effectLst/>
                <a:latin typeface="+mn-lt"/>
                <a:ea typeface="+mn-ea"/>
                <a:cs typeface="+mn-cs"/>
              </a:rPr>
              <a:t>Details: </a:t>
            </a:r>
            <a:r>
              <a:rPr lang="en-AU" sz="1200" u="sng" kern="1200" dirty="0">
                <a:solidFill>
                  <a:schemeClr val="tx1"/>
                </a:solidFill>
                <a:effectLst/>
                <a:latin typeface="+mn-lt"/>
                <a:ea typeface="+mn-ea"/>
                <a:cs typeface="+mn-cs"/>
              </a:rPr>
              <a:t>The partnership</a:t>
            </a:r>
            <a:r>
              <a:rPr lang="en-AU" sz="1200" kern="1200" dirty="0">
                <a:solidFill>
                  <a:schemeClr val="tx1"/>
                </a:solidFill>
                <a:effectLst/>
                <a:latin typeface="+mn-lt"/>
                <a:ea typeface="+mn-ea"/>
                <a:cs typeface="+mn-cs"/>
              </a:rPr>
              <a:t> -This not a partnership but, way of supporting and accommodating industry with flexible training options when required. </a:t>
            </a:r>
          </a:p>
          <a:p>
            <a:r>
              <a:rPr lang="en-AU" sz="1200" u="sng" kern="1200" dirty="0">
                <a:solidFill>
                  <a:schemeClr val="tx1"/>
                </a:solidFill>
                <a:effectLst/>
                <a:latin typeface="+mn-lt"/>
                <a:ea typeface="+mn-ea"/>
                <a:cs typeface="+mn-cs"/>
              </a:rPr>
              <a:t>Any important background details</a:t>
            </a:r>
            <a:r>
              <a:rPr lang="en-AU" sz="1200" kern="1200" dirty="0">
                <a:solidFill>
                  <a:schemeClr val="tx1"/>
                </a:solidFill>
                <a:effectLst/>
                <a:latin typeface="+mn-lt"/>
                <a:ea typeface="+mn-ea"/>
                <a:cs typeface="+mn-cs"/>
              </a:rPr>
              <a:t> - All employers can use our flexible training model. As trainers we have to have flexible self-paced learning resources.</a:t>
            </a:r>
          </a:p>
          <a:p>
            <a:r>
              <a:rPr lang="en-AU" sz="1200" kern="1200" dirty="0">
                <a:solidFill>
                  <a:schemeClr val="tx1"/>
                </a:solidFill>
                <a:effectLst/>
                <a:latin typeface="+mn-lt"/>
                <a:ea typeface="+mn-ea"/>
                <a:cs typeface="+mn-cs"/>
              </a:rPr>
              <a:t>  </a:t>
            </a:r>
          </a:p>
          <a:p>
            <a:r>
              <a:rPr lang="en-AU" sz="1200" u="sng" kern="1200" dirty="0">
                <a:solidFill>
                  <a:schemeClr val="tx1"/>
                </a:solidFill>
                <a:effectLst/>
                <a:latin typeface="+mn-lt"/>
                <a:ea typeface="+mn-ea"/>
                <a:cs typeface="+mn-cs"/>
              </a:rPr>
              <a:t>Any further details on how you work together – how does NMT assist the partner in workforce development</a:t>
            </a:r>
            <a:r>
              <a:rPr lang="en-AU" sz="1200" kern="1200" dirty="0">
                <a:solidFill>
                  <a:schemeClr val="tx1"/>
                </a:solidFill>
                <a:effectLst/>
                <a:latin typeface="+mn-lt"/>
                <a:ea typeface="+mn-ea"/>
                <a:cs typeface="+mn-cs"/>
              </a:rPr>
              <a:t>? Constant ongoing engagement with industry in all trade sectors as we striving for continuous improvements </a:t>
            </a:r>
          </a:p>
          <a:p>
            <a:r>
              <a:rPr lang="en-AU" sz="1200" u="sng" kern="1200" dirty="0">
                <a:solidFill>
                  <a:schemeClr val="tx1"/>
                </a:solidFill>
                <a:effectLst/>
                <a:latin typeface="+mn-lt"/>
                <a:ea typeface="+mn-ea"/>
                <a:cs typeface="+mn-cs"/>
              </a:rPr>
              <a:t>How the students benefit</a:t>
            </a:r>
            <a:r>
              <a:rPr lang="en-AU" sz="1200" kern="1200" dirty="0">
                <a:solidFill>
                  <a:schemeClr val="tx1"/>
                </a:solidFill>
                <a:effectLst/>
                <a:latin typeface="+mn-lt"/>
                <a:ea typeface="+mn-ea"/>
                <a:cs typeface="+mn-cs"/>
              </a:rPr>
              <a:t>? Student who miss call ups due to work demands don’t have to feel isolated when they attend training. They merge with the next group seamlessly.</a:t>
            </a:r>
          </a:p>
          <a:p>
            <a:r>
              <a:rPr lang="en-AU" sz="1200" kern="1200" dirty="0">
                <a:solidFill>
                  <a:schemeClr val="tx1"/>
                </a:solidFill>
                <a:effectLst/>
                <a:latin typeface="+mn-lt"/>
                <a:ea typeface="+mn-ea"/>
                <a:cs typeface="+mn-cs"/>
              </a:rPr>
              <a:t> </a:t>
            </a:r>
          </a:p>
          <a:p>
            <a:r>
              <a:rPr lang="en-AU" sz="1200" u="sng" kern="1200" dirty="0">
                <a:solidFill>
                  <a:schemeClr val="tx1"/>
                </a:solidFill>
                <a:effectLst/>
                <a:latin typeface="+mn-lt"/>
                <a:ea typeface="+mn-ea"/>
                <a:cs typeface="+mn-cs"/>
              </a:rPr>
              <a:t>Any other positive outcomes</a:t>
            </a:r>
            <a:r>
              <a:rPr lang="en-AU" sz="1200" kern="1200" dirty="0">
                <a:solidFill>
                  <a:schemeClr val="tx1"/>
                </a:solidFill>
                <a:effectLst/>
                <a:latin typeface="+mn-lt"/>
                <a:ea typeface="+mn-ea"/>
                <a:cs typeface="+mn-cs"/>
              </a:rPr>
              <a:t>? Industry really embrace our flexible training model as it allows them to release their apprentices at their most appropriate time for their business operation.  </a:t>
            </a:r>
          </a:p>
          <a:p>
            <a:r>
              <a:rPr lang="en-AU" sz="1200" u="sng" kern="1200" dirty="0">
                <a:solidFill>
                  <a:schemeClr val="tx1"/>
                </a:solidFill>
                <a:effectLst/>
                <a:latin typeface="+mn-lt"/>
                <a:ea typeface="+mn-ea"/>
                <a:cs typeface="+mn-cs"/>
              </a:rPr>
              <a:t>How many students are involved</a:t>
            </a:r>
            <a:r>
              <a:rPr lang="en-AU" sz="1200" kern="1200" dirty="0">
                <a:solidFill>
                  <a:schemeClr val="tx1"/>
                </a:solidFill>
                <a:effectLst/>
                <a:latin typeface="+mn-lt"/>
                <a:ea typeface="+mn-ea"/>
                <a:cs typeface="+mn-cs"/>
              </a:rPr>
              <a:t>? All students can be involved on any given call up week.</a:t>
            </a:r>
          </a:p>
          <a:p>
            <a:r>
              <a:rPr lang="en-AU" sz="1200" u="sng" kern="1200" dirty="0">
                <a:solidFill>
                  <a:schemeClr val="tx1"/>
                </a:solidFill>
                <a:effectLst/>
                <a:latin typeface="+mn-lt"/>
                <a:ea typeface="+mn-ea"/>
                <a:cs typeface="+mn-cs"/>
              </a:rPr>
              <a:t>If there are any support materials involved, please also include these</a:t>
            </a:r>
            <a:r>
              <a:rPr lang="en-AU" sz="1200" kern="1200" dirty="0">
                <a:solidFill>
                  <a:schemeClr val="tx1"/>
                </a:solidFill>
                <a:effectLst/>
                <a:latin typeface="+mn-lt"/>
                <a:ea typeface="+mn-ea"/>
                <a:cs typeface="+mn-cs"/>
              </a:rPr>
              <a:t>  Self-paced learning resources and CAVSS lecturer support on Mondays</a:t>
            </a:r>
          </a:p>
        </p:txBody>
      </p:sp>
      <p:sp>
        <p:nvSpPr>
          <p:cNvPr id="4" name="Slide Number Placeholder 3"/>
          <p:cNvSpPr>
            <a:spLocks noGrp="1"/>
          </p:cNvSpPr>
          <p:nvPr>
            <p:ph type="sldNum" sz="quarter" idx="10"/>
          </p:nvPr>
        </p:nvSpPr>
        <p:spPr/>
        <p:txBody>
          <a:bodyPr/>
          <a:lstStyle/>
          <a:p>
            <a:fld id="{841BCB00-6E85-46D2-BB97-9A4CAA8B88D2}" type="slidenum">
              <a:rPr lang="en-AU" smtClean="0"/>
              <a:t>11</a:t>
            </a:fld>
            <a:endParaRPr lang="en-AU" dirty="0"/>
          </a:p>
        </p:txBody>
      </p:sp>
    </p:spTree>
    <p:extLst>
      <p:ext uri="{BB962C8B-B14F-4D97-AF65-F5344CB8AC3E}">
        <p14:creationId xmlns:p14="http://schemas.microsoft.com/office/powerpoint/2010/main" val="290054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a:t>
            </a:r>
            <a:r>
              <a:rPr lang="en-AU" sz="1200" b="1" kern="1200" baseline="0" dirty="0">
                <a:solidFill>
                  <a:schemeClr val="tx1"/>
                </a:solidFill>
                <a:effectLst/>
                <a:latin typeface="+mn-lt"/>
                <a:ea typeface="+mn-ea"/>
                <a:cs typeface="+mn-cs"/>
              </a:rPr>
              <a:t> Area:</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Hospitality for Mining Companies and hairdressing</a:t>
            </a:r>
          </a:p>
          <a:p>
            <a:r>
              <a:rPr lang="en-AU" sz="1200" b="1" kern="1200" dirty="0">
                <a:solidFill>
                  <a:schemeClr val="tx1"/>
                </a:solidFill>
                <a:effectLst/>
                <a:latin typeface="+mn-lt"/>
                <a:ea typeface="+mn-ea"/>
                <a:cs typeface="+mn-cs"/>
              </a:rPr>
              <a:t>Innovation: </a:t>
            </a:r>
            <a:r>
              <a:rPr lang="en-AU" sz="1200" kern="1200" dirty="0">
                <a:solidFill>
                  <a:schemeClr val="tx1"/>
                </a:solidFill>
                <a:effectLst/>
                <a:latin typeface="+mn-lt"/>
                <a:ea typeface="+mn-ea"/>
                <a:cs typeface="+mn-cs"/>
              </a:rPr>
              <a:t>Upfront apprentice training for Sodexo (Commercial Cookery) </a:t>
            </a:r>
          </a:p>
          <a:p>
            <a:r>
              <a:rPr lang="en-AU" sz="1200" b="1" kern="1200" dirty="0">
                <a:solidFill>
                  <a:schemeClr val="tx1"/>
                </a:solidFill>
                <a:effectLst/>
                <a:latin typeface="+mn-lt"/>
                <a:ea typeface="+mn-ea"/>
                <a:cs typeface="+mn-cs"/>
              </a:rPr>
              <a:t>Person</a:t>
            </a:r>
            <a:r>
              <a:rPr lang="en-AU" sz="1200" b="1" kern="1200" baseline="0" dirty="0">
                <a:solidFill>
                  <a:schemeClr val="tx1"/>
                </a:solidFill>
                <a:effectLst/>
                <a:latin typeface="+mn-lt"/>
                <a:ea typeface="+mn-ea"/>
                <a:cs typeface="+mn-cs"/>
              </a:rPr>
              <a:t> in charge: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Patrick O’Brien</a:t>
            </a:r>
          </a:p>
          <a:p>
            <a:r>
              <a:rPr lang="en-AU" sz="1200" b="1" kern="1200" dirty="0">
                <a:solidFill>
                  <a:schemeClr val="tx1"/>
                </a:solidFill>
                <a:effectLst/>
                <a:latin typeface="+mn-lt"/>
                <a:ea typeface="+mn-ea"/>
                <a:cs typeface="+mn-cs"/>
              </a:rPr>
              <a:t>Details:</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Please find below the SODEXO coverage. It also featured in a few newspapers.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LinkedIn post: </a:t>
            </a:r>
            <a:r>
              <a:rPr lang="en-AU" sz="1200" u="sng" kern="1200" dirty="0">
                <a:solidFill>
                  <a:schemeClr val="tx1"/>
                </a:solidFill>
                <a:effectLst/>
                <a:latin typeface="+mn-lt"/>
                <a:ea typeface="+mn-ea"/>
                <a:cs typeface="+mn-cs"/>
                <a:hlinkClick r:id="rId3"/>
              </a:rPr>
              <a:t>https://www.linkedin.com/feed/update/urn:li:activity:6823542308768751616</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NMTAFE news story: </a:t>
            </a:r>
            <a:r>
              <a:rPr lang="en-AU" sz="1200" u="sng" kern="1200" dirty="0">
                <a:solidFill>
                  <a:schemeClr val="tx1"/>
                </a:solidFill>
                <a:effectLst/>
                <a:latin typeface="+mn-lt"/>
                <a:ea typeface="+mn-ea"/>
                <a:cs typeface="+mn-cs"/>
                <a:hlinkClick r:id="rId4"/>
              </a:rPr>
              <a:t>https://www.northmetrotafe.wa.edu.au/news-and-events/industry-first-apprenticeship-program-launched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Facebook post: </a:t>
            </a:r>
            <a:r>
              <a:rPr lang="en-AU" sz="1200" u="sng" kern="1200" dirty="0">
                <a:solidFill>
                  <a:schemeClr val="tx1"/>
                </a:solidFill>
                <a:effectLst/>
                <a:latin typeface="+mn-lt"/>
                <a:ea typeface="+mn-ea"/>
                <a:cs typeface="+mn-cs"/>
                <a:hlinkClick r:id="rId5"/>
              </a:rPr>
              <a:t>https://www.facebook.com/northmetrotafe/posts/10158315434742361</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Sodexo “Art of Food “ Program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North Metro TAFE entered into an arrangement with Sodexo to provide apprenticeship training for their new cohort of apprentices. This requires up front training for 23 units of the 25 units of the Certificate lll Commercial cookery qualification. The program called  “Art of Food” is an innovative program that requires the apprentices to attend TAFE five days per week for two semesters. The program is conducted between our hired kitchen in  Clarkson Community High school which has a commercial cookery training kitchen and our Joondalup Campus. Apprentices from all over WA have been re-located to Perth for the period of training. </a:t>
            </a:r>
          </a:p>
          <a:p>
            <a:r>
              <a:rPr lang="en-AU" sz="1200" kern="1200" dirty="0">
                <a:solidFill>
                  <a:schemeClr val="tx1"/>
                </a:solidFill>
                <a:effectLst/>
                <a:latin typeface="+mn-lt"/>
                <a:ea typeface="+mn-ea"/>
                <a:cs typeface="+mn-cs"/>
              </a:rPr>
              <a:t>NMTAFE has had an increase in its existing enrolments due to low fees/local skills in both its patisserie and commercial cookery courses as well as its mainstream apprenticeship programs, to accommodate the above request from a major employer who wishes to conduct an innovative employment strategy we were required to hire more commercial kitchen space. There is also a two week placement onsite in the mid semester break which will give the apprentices a snapshot of working in the FIFO environment. Apprentices on completion of the up front training will receive placements in SODEXO venues where they will complete the final two units and their apprenticeships. </a:t>
            </a:r>
          </a:p>
          <a:p>
            <a:r>
              <a:rPr lang="en-AU" sz="1200" kern="1200" dirty="0">
                <a:solidFill>
                  <a:schemeClr val="tx1"/>
                </a:solidFill>
                <a:effectLst/>
                <a:latin typeface="+mn-lt"/>
                <a:ea typeface="+mn-ea"/>
                <a:cs typeface="+mn-cs"/>
              </a:rPr>
              <a:t>The program for Sodexo will see a major contribution to the increase of apprenticeships both in WA Hospitality and other states who may choose to follow the program. Planning has also commenced for our second intake in February 2022.</a:t>
            </a:r>
          </a:p>
        </p:txBody>
      </p:sp>
      <p:sp>
        <p:nvSpPr>
          <p:cNvPr id="4" name="Slide Number Placeholder 3"/>
          <p:cNvSpPr>
            <a:spLocks noGrp="1"/>
          </p:cNvSpPr>
          <p:nvPr>
            <p:ph type="sldNum" sz="quarter" idx="10"/>
          </p:nvPr>
        </p:nvSpPr>
        <p:spPr/>
        <p:txBody>
          <a:bodyPr/>
          <a:lstStyle/>
          <a:p>
            <a:fld id="{841BCB00-6E85-46D2-BB97-9A4CAA8B88D2}" type="slidenum">
              <a:rPr lang="en-AU" smtClean="0"/>
              <a:t>12</a:t>
            </a:fld>
            <a:endParaRPr lang="en-AU" dirty="0"/>
          </a:p>
        </p:txBody>
      </p:sp>
    </p:spTree>
    <p:extLst>
      <p:ext uri="{BB962C8B-B14F-4D97-AF65-F5344CB8AC3E}">
        <p14:creationId xmlns:p14="http://schemas.microsoft.com/office/powerpoint/2010/main" val="365293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Learning</a:t>
            </a:r>
            <a:r>
              <a:rPr lang="en-AU" sz="1200" b="1" kern="1200" baseline="0" dirty="0">
                <a:solidFill>
                  <a:schemeClr val="tx1"/>
                </a:solidFill>
                <a:effectLst/>
                <a:latin typeface="+mn-lt"/>
                <a:ea typeface="+mn-ea"/>
                <a:cs typeface="+mn-cs"/>
              </a:rPr>
              <a:t> Area:</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Hospitality for Mining Companies and hairdressing</a:t>
            </a:r>
          </a:p>
          <a:p>
            <a:r>
              <a:rPr lang="en-AU" sz="1200" b="1" kern="1200" dirty="0">
                <a:solidFill>
                  <a:schemeClr val="tx1"/>
                </a:solidFill>
                <a:effectLst/>
                <a:latin typeface="+mn-lt"/>
                <a:ea typeface="+mn-ea"/>
                <a:cs typeface="+mn-cs"/>
              </a:rPr>
              <a:t>Innovation: </a:t>
            </a:r>
            <a:r>
              <a:rPr lang="en-AU" sz="1200" kern="1200" dirty="0">
                <a:solidFill>
                  <a:schemeClr val="tx1"/>
                </a:solidFill>
                <a:effectLst/>
                <a:latin typeface="+mn-lt"/>
                <a:ea typeface="+mn-ea"/>
                <a:cs typeface="+mn-cs"/>
              </a:rPr>
              <a:t>Upfront apprentice training for Sodexo (Commercial Cookery) </a:t>
            </a:r>
          </a:p>
          <a:p>
            <a:r>
              <a:rPr lang="en-AU" sz="1200" b="1" kern="1200" dirty="0">
                <a:solidFill>
                  <a:schemeClr val="tx1"/>
                </a:solidFill>
                <a:effectLst/>
                <a:latin typeface="+mn-lt"/>
                <a:ea typeface="+mn-ea"/>
                <a:cs typeface="+mn-cs"/>
              </a:rPr>
              <a:t>Person</a:t>
            </a:r>
            <a:r>
              <a:rPr lang="en-AU" sz="1200" b="1" kern="1200" baseline="0" dirty="0">
                <a:solidFill>
                  <a:schemeClr val="tx1"/>
                </a:solidFill>
                <a:effectLst/>
                <a:latin typeface="+mn-lt"/>
                <a:ea typeface="+mn-ea"/>
                <a:cs typeface="+mn-cs"/>
              </a:rPr>
              <a:t> in charge: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Patrick O’Brien</a:t>
            </a:r>
          </a:p>
          <a:p>
            <a:r>
              <a:rPr lang="en-AU" sz="1200" b="1" kern="1200" dirty="0">
                <a:solidFill>
                  <a:schemeClr val="tx1"/>
                </a:solidFill>
                <a:effectLst/>
                <a:latin typeface="+mn-lt"/>
                <a:ea typeface="+mn-ea"/>
                <a:cs typeface="+mn-cs"/>
              </a:rPr>
              <a:t>Details:</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Please find below the SODEXO coverage. It also featured in a few newspapers.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LinkedIn post: </a:t>
            </a:r>
            <a:r>
              <a:rPr lang="en-AU" sz="1200" u="sng" kern="1200" dirty="0">
                <a:solidFill>
                  <a:schemeClr val="tx1"/>
                </a:solidFill>
                <a:effectLst/>
                <a:latin typeface="+mn-lt"/>
                <a:ea typeface="+mn-ea"/>
                <a:cs typeface="+mn-cs"/>
                <a:hlinkClick r:id="rId3"/>
              </a:rPr>
              <a:t>https://www.linkedin.com/feed/update/urn:li:activity:6823542308768751616</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NMTAFE news story: </a:t>
            </a:r>
            <a:r>
              <a:rPr lang="en-AU" sz="1200" u="sng" kern="1200" dirty="0">
                <a:solidFill>
                  <a:schemeClr val="tx1"/>
                </a:solidFill>
                <a:effectLst/>
                <a:latin typeface="+mn-lt"/>
                <a:ea typeface="+mn-ea"/>
                <a:cs typeface="+mn-cs"/>
                <a:hlinkClick r:id="rId4"/>
              </a:rPr>
              <a:t>https://www.northmetrotafe.wa.edu.au/news-and-events/industry-first-apprenticeship-program-launched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Facebook post: </a:t>
            </a:r>
            <a:r>
              <a:rPr lang="en-AU" sz="1200" u="sng" kern="1200" dirty="0">
                <a:solidFill>
                  <a:schemeClr val="tx1"/>
                </a:solidFill>
                <a:effectLst/>
                <a:latin typeface="+mn-lt"/>
                <a:ea typeface="+mn-ea"/>
                <a:cs typeface="+mn-cs"/>
                <a:hlinkClick r:id="rId5"/>
              </a:rPr>
              <a:t>https://www.facebook.com/northmetrotafe/posts/10158315434742361</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Sodexo “Art of Food “ Program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North Metro TAFE entered into an arrangement with Sodexo to provide apprenticeship training for their new cohort of apprentices. This requires up front training for 23 units of the 25 units of the Certificate lll Commercial cookery qualification. The program called  “Art of Food” is an innovative program that requires the apprentices to attend TAFE five days per week for two semesters. The program is conducted between our hired kitchen in  Clarkson Community High school which has a commercial cookery training kitchen and our Joondalup Campus. Apprentices from all over WA have been re-located to Perth for the period of training. </a:t>
            </a:r>
          </a:p>
          <a:p>
            <a:r>
              <a:rPr lang="en-AU" sz="1200" kern="1200" dirty="0">
                <a:solidFill>
                  <a:schemeClr val="tx1"/>
                </a:solidFill>
                <a:effectLst/>
                <a:latin typeface="+mn-lt"/>
                <a:ea typeface="+mn-ea"/>
                <a:cs typeface="+mn-cs"/>
              </a:rPr>
              <a:t>NMTAFE has had an increase in its existing enrolments due to low fees/local skills in both its patisserie and commercial cookery courses as well as its mainstream apprenticeship programs, to accommodate the above request from a major employer who wishes to conduct an innovative employment strategy we were required to hire more commercial kitchen space. There is also a two week placement onsite in the mid semester break which will give the apprentices a snapshot of working in the FIFO environment. Apprentices on completion of the up front training will receive placements in SODEXO venues where they will complete the final two units and their apprenticeships. </a:t>
            </a:r>
          </a:p>
          <a:p>
            <a:r>
              <a:rPr lang="en-AU" sz="1200" kern="1200" dirty="0">
                <a:solidFill>
                  <a:schemeClr val="tx1"/>
                </a:solidFill>
                <a:effectLst/>
                <a:latin typeface="+mn-lt"/>
                <a:ea typeface="+mn-ea"/>
                <a:cs typeface="+mn-cs"/>
              </a:rPr>
              <a:t>The program for Sodexo will see a major contribution to the increase of apprenticeships both in WA Hospitality and other states who may choose to follow the program. Planning has also commenced for our second intake in February 2022.</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841BCB00-6E85-46D2-BB97-9A4CAA8B88D2}" type="slidenum">
              <a:rPr lang="en-AU" smtClean="0"/>
              <a:t>13</a:t>
            </a:fld>
            <a:endParaRPr lang="en-AU" dirty="0"/>
          </a:p>
        </p:txBody>
      </p:sp>
    </p:spTree>
    <p:extLst>
      <p:ext uri="{BB962C8B-B14F-4D97-AF65-F5344CB8AC3E}">
        <p14:creationId xmlns:p14="http://schemas.microsoft.com/office/powerpoint/2010/main" val="325012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6669"/>
            <a:ext cx="7010399" cy="1513033"/>
          </a:xfrm>
        </p:spPr>
        <p:txBody>
          <a:bodyPr>
            <a:noAutofit/>
          </a:bodyPr>
          <a:lstStyle>
            <a:lvl1pPr algn="l">
              <a:defRPr sz="4400" b="1">
                <a:solidFill>
                  <a:schemeClr val="tx1">
                    <a:lumMod val="75000"/>
                    <a:lumOff val="25000"/>
                  </a:schemeClr>
                </a:solidFill>
                <a:latin typeface="Arial" panose="020B0604020202020204" pitchFamily="34" charset="0"/>
                <a:cs typeface="Arial" panose="020B0604020202020204" pitchFamily="34" charset="0"/>
              </a:defRPr>
            </a:lvl1pPr>
          </a:lstStyle>
          <a:p>
            <a:r>
              <a:rPr lang="en-AU" dirty="0"/>
              <a:t>Click to edit Master title style</a:t>
            </a:r>
            <a:endParaRPr lang="en-US" dirty="0"/>
          </a:p>
        </p:txBody>
      </p:sp>
      <p:sp>
        <p:nvSpPr>
          <p:cNvPr id="3" name="Subtitle 2"/>
          <p:cNvSpPr>
            <a:spLocks noGrp="1"/>
          </p:cNvSpPr>
          <p:nvPr>
            <p:ph type="subTitle" idx="1"/>
          </p:nvPr>
        </p:nvSpPr>
        <p:spPr>
          <a:xfrm>
            <a:off x="609600" y="4239491"/>
            <a:ext cx="5725885" cy="1423801"/>
          </a:xfrm>
        </p:spPr>
        <p:txBody>
          <a:bodyPr>
            <a:normAutofit/>
          </a:bodyPr>
          <a:lstStyle>
            <a:lvl1pPr marL="0" indent="0" algn="l">
              <a:buNone/>
              <a:defRPr sz="2400">
                <a:solidFill>
                  <a:schemeClr val="bg1">
                    <a:lumMod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2319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82199" y="274638"/>
            <a:ext cx="1807028" cy="5916840"/>
          </a:xfrm>
        </p:spPr>
        <p:txBody>
          <a:bodyPr vert="eaVert"/>
          <a:lstStyle/>
          <a:p>
            <a:r>
              <a:rPr lang="en-AU" dirty="0"/>
              <a:t>Click to edit Master title style</a:t>
            </a:r>
            <a:endParaRPr lang="en-US" dirty="0"/>
          </a:p>
        </p:txBody>
      </p:sp>
      <p:sp>
        <p:nvSpPr>
          <p:cNvPr id="3" name="Vertical Text Placeholder 2"/>
          <p:cNvSpPr>
            <a:spLocks noGrp="1"/>
          </p:cNvSpPr>
          <p:nvPr>
            <p:ph type="body" orient="vert" idx="1"/>
          </p:nvPr>
        </p:nvSpPr>
        <p:spPr>
          <a:xfrm>
            <a:off x="446314" y="1237673"/>
            <a:ext cx="9056913" cy="495380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2"/>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8"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23916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315" y="1209162"/>
            <a:ext cx="11299371" cy="672421"/>
          </a:xfrm>
        </p:spPr>
        <p:txBody>
          <a:bodyPr/>
          <a:lstStyle>
            <a:lvl1pPr>
              <a:defRPr>
                <a:solidFill>
                  <a:schemeClr val="tx1"/>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46315" y="2022764"/>
            <a:ext cx="11299371" cy="4198421"/>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Date Placeholder 3"/>
          <p:cNvSpPr>
            <a:spLocks noGrp="1"/>
          </p:cNvSpPr>
          <p:nvPr>
            <p:ph type="dt" sz="half" idx="2"/>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14"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33742717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68087" y="1949334"/>
            <a:ext cx="5384800" cy="42610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404427" y="1949333"/>
            <a:ext cx="5384800" cy="42610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1" name="Date Placeholder 3"/>
          <p:cNvSpPr>
            <a:spLocks noGrp="1"/>
          </p:cNvSpPr>
          <p:nvPr>
            <p:ph type="dt" sz="half" idx="10"/>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12"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31440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46315" y="1811562"/>
            <a:ext cx="5386917" cy="5200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46315" y="2338898"/>
            <a:ext cx="5386917" cy="3890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389306" y="1811563"/>
            <a:ext cx="5389033" cy="527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389308" y="2338898"/>
            <a:ext cx="5389033" cy="3890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Date Placeholder 3"/>
          <p:cNvSpPr>
            <a:spLocks noGrp="1"/>
          </p:cNvSpPr>
          <p:nvPr>
            <p:ph type="dt" sz="half" idx="10"/>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11" name="Footer Placeholder 4"/>
          <p:cNvSpPr>
            <a:spLocks noGrp="1"/>
          </p:cNvSpPr>
          <p:nvPr>
            <p:ph type="ftr" sz="quarter" idx="11"/>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2" name="Slide Number Placeholder 5"/>
          <p:cNvSpPr>
            <a:spLocks noGrp="1"/>
          </p:cNvSpPr>
          <p:nvPr>
            <p:ph type="sldNum" sz="quarter" idx="12"/>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183258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77346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21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314" y="1154545"/>
            <a:ext cx="4011084" cy="499834"/>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4" y="273051"/>
            <a:ext cx="7022493" cy="59536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46315" y="1782617"/>
            <a:ext cx="4011084" cy="444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Date Placeholder 3"/>
          <p:cNvSpPr>
            <a:spLocks noGrp="1"/>
          </p:cNvSpPr>
          <p:nvPr>
            <p:ph type="dt" sz="half" idx="10"/>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9"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311097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1200727"/>
            <a:ext cx="7315200" cy="35268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8" name="Date Placeholder 3"/>
          <p:cNvSpPr>
            <a:spLocks noGrp="1"/>
          </p:cNvSpPr>
          <p:nvPr>
            <p:ph type="dt" sz="half" idx="10"/>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9"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47435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46314" y="1930400"/>
            <a:ext cx="11342913" cy="429895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2"/>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8"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145670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079" y="1139142"/>
            <a:ext cx="11342912" cy="672421"/>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46314" y="1930400"/>
            <a:ext cx="11342913" cy="429895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0" name="Date Placeholder 3"/>
          <p:cNvSpPr>
            <a:spLocks noGrp="1"/>
          </p:cNvSpPr>
          <p:nvPr>
            <p:ph type="dt" sz="half" idx="2"/>
          </p:nvPr>
        </p:nvSpPr>
        <p:spPr>
          <a:xfrm>
            <a:off x="446315" y="6348186"/>
            <a:ext cx="2844800" cy="232230"/>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dirty="0"/>
              <a:t>30/01/2018</a:t>
            </a:r>
            <a:endParaRPr lang="en-US" dirty="0"/>
          </a:p>
        </p:txBody>
      </p:sp>
      <p:sp>
        <p:nvSpPr>
          <p:cNvPr id="11" name="Footer Placeholder 4"/>
          <p:cNvSpPr>
            <a:spLocks noGrp="1"/>
          </p:cNvSpPr>
          <p:nvPr>
            <p:ph type="ftr" sz="quarter" idx="3"/>
          </p:nvPr>
        </p:nvSpPr>
        <p:spPr>
          <a:xfrm>
            <a:off x="4165600" y="6348187"/>
            <a:ext cx="3860800" cy="23223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8737600" y="6348187"/>
            <a:ext cx="3051627" cy="232230"/>
          </a:xfrm>
          <a:prstGeom prst="rect">
            <a:avLst/>
          </a:prstGeom>
        </p:spPr>
        <p:txBody>
          <a:bodyPr vert="horz" lIns="91440" tIns="45720" rIns="91440" bIns="45720" rtlCol="0" anchor="ctr"/>
          <a:lstStyle>
            <a:lvl1pPr algn="r">
              <a:defRPr sz="900">
                <a:solidFill>
                  <a:schemeClr val="tx1">
                    <a:tint val="75000"/>
                  </a:schemeClr>
                </a:solidFill>
              </a:defRPr>
            </a:lvl1pPr>
          </a:lstStyle>
          <a:p>
            <a:fld id="{E7EE3B74-0C6C-EB47-B38C-86B47D5B2AFC}" type="slidenum">
              <a:rPr lang="en-US" smtClean="0"/>
              <a:pPr/>
              <a:t>‹#›</a:t>
            </a:fld>
            <a:endParaRPr lang="en-US" dirty="0"/>
          </a:p>
        </p:txBody>
      </p:sp>
    </p:spTree>
    <p:extLst>
      <p:ext uri="{BB962C8B-B14F-4D97-AF65-F5344CB8AC3E}">
        <p14:creationId xmlns:p14="http://schemas.microsoft.com/office/powerpoint/2010/main" val="3363694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p:txStyles>
    <p:titleStyle>
      <a:lvl1pPr algn="l"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Innovative Apprenticeship Practices</a:t>
            </a:r>
          </a:p>
        </p:txBody>
      </p:sp>
      <p:sp>
        <p:nvSpPr>
          <p:cNvPr id="3" name="Subtitle 2"/>
          <p:cNvSpPr>
            <a:spLocks noGrp="1"/>
          </p:cNvSpPr>
          <p:nvPr>
            <p:ph type="subTitle" idx="1"/>
          </p:nvPr>
        </p:nvSpPr>
        <p:spPr/>
        <p:txBody>
          <a:bodyPr/>
          <a:lstStyle/>
          <a:p>
            <a:r>
              <a:rPr lang="en-AU" dirty="0"/>
              <a:t>Michelle Hoad</a:t>
            </a:r>
          </a:p>
          <a:p>
            <a:r>
              <a:rPr lang="en-AU" dirty="0"/>
              <a:t>Managing Director – North Metropolitan TAFE</a:t>
            </a:r>
          </a:p>
        </p:txBody>
      </p:sp>
    </p:spTree>
    <p:extLst>
      <p:ext uri="{BB962C8B-B14F-4D97-AF65-F5344CB8AC3E}">
        <p14:creationId xmlns:p14="http://schemas.microsoft.com/office/powerpoint/2010/main" val="163924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Future Fit Academy</a:t>
            </a:r>
          </a:p>
        </p:txBody>
      </p:sp>
      <p:pic>
        <p:nvPicPr>
          <p:cNvPr id="11" name="Picture 10"/>
          <p:cNvPicPr>
            <a:picLocks noChangeAspect="1"/>
          </p:cNvPicPr>
          <p:nvPr/>
        </p:nvPicPr>
        <p:blipFill>
          <a:blip r:embed="rId3"/>
          <a:stretch>
            <a:fillRect/>
          </a:stretch>
        </p:blipFill>
        <p:spPr>
          <a:xfrm>
            <a:off x="0" y="4048814"/>
            <a:ext cx="12192000" cy="2650435"/>
          </a:xfrm>
          <a:prstGeom prst="rect">
            <a:avLst/>
          </a:prstGeom>
        </p:spPr>
      </p:pic>
      <p:sp>
        <p:nvSpPr>
          <p:cNvPr id="3" name="Content Placeholder 2"/>
          <p:cNvSpPr>
            <a:spLocks noGrp="1"/>
          </p:cNvSpPr>
          <p:nvPr>
            <p:ph sz="half" idx="1"/>
          </p:nvPr>
        </p:nvSpPr>
        <p:spPr>
          <a:xfrm>
            <a:off x="468087" y="1819676"/>
            <a:ext cx="8695031" cy="3439903"/>
          </a:xfrm>
          <a:solidFill>
            <a:schemeClr val="bg1"/>
          </a:solidFill>
        </p:spPr>
        <p:txBody>
          <a:bodyPr>
            <a:normAutofit/>
          </a:bodyPr>
          <a:lstStyle/>
          <a:p>
            <a:r>
              <a:rPr lang="en-AU" dirty="0"/>
              <a:t>Accelerated Apprenticeship Program </a:t>
            </a:r>
            <a:r>
              <a:rPr lang="en-AU" sz="1700" dirty="0"/>
              <a:t>(twinned with CQ University in Queensland)</a:t>
            </a:r>
          </a:p>
          <a:p>
            <a:pPr lvl="1"/>
            <a:r>
              <a:rPr lang="en-AU" dirty="0"/>
              <a:t>Maintenance Trainees</a:t>
            </a:r>
          </a:p>
          <a:p>
            <a:pPr lvl="1"/>
            <a:r>
              <a:rPr lang="en-AU" dirty="0"/>
              <a:t>Mechanical Fitting Apprentices</a:t>
            </a:r>
            <a:endParaRPr lang="en-AU" sz="1800" dirty="0"/>
          </a:p>
          <a:p>
            <a:r>
              <a:rPr lang="en-AU" dirty="0"/>
              <a:t>Specialised BHP facilities replicating operating mine sites</a:t>
            </a:r>
            <a:endParaRPr lang="en-AU" sz="1800" dirty="0"/>
          </a:p>
          <a:p>
            <a:r>
              <a:rPr lang="en-AU" dirty="0"/>
              <a:t>Delivery by BHP Subject Matter Experts</a:t>
            </a:r>
          </a:p>
          <a:p>
            <a:r>
              <a:rPr lang="en-AU" dirty="0"/>
              <a:t>Assessed and overseen by NMTAFE Lecturers</a:t>
            </a:r>
          </a:p>
          <a:p>
            <a:endParaRPr lang="en-AU" dirty="0"/>
          </a:p>
        </p:txBody>
      </p:sp>
      <p:sp>
        <p:nvSpPr>
          <p:cNvPr id="7" name="Slide Number Placeholder 6"/>
          <p:cNvSpPr>
            <a:spLocks noGrp="1"/>
          </p:cNvSpPr>
          <p:nvPr>
            <p:ph type="sldNum" sz="quarter" idx="4"/>
          </p:nvPr>
        </p:nvSpPr>
        <p:spPr/>
        <p:txBody>
          <a:bodyPr/>
          <a:lstStyle/>
          <a:p>
            <a:fld id="{E7EE3B74-0C6C-EB47-B38C-86B47D5B2AFC}" type="slidenum">
              <a:rPr lang="en-US" smtClean="0"/>
              <a:pPr/>
              <a:t>10</a:t>
            </a:fld>
            <a:endParaRPr lang="en-US" dirty="0"/>
          </a:p>
        </p:txBody>
      </p:sp>
      <p:pic>
        <p:nvPicPr>
          <p:cNvPr id="9"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87" y="1289614"/>
            <a:ext cx="97155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1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1303" y="4120473"/>
            <a:ext cx="12029393" cy="2459943"/>
          </a:xfrm>
          <a:prstGeom prst="rect">
            <a:avLst/>
          </a:prstGeom>
        </p:spPr>
      </p:pic>
      <p:sp>
        <p:nvSpPr>
          <p:cNvPr id="2" name="Title 1"/>
          <p:cNvSpPr>
            <a:spLocks noGrp="1"/>
          </p:cNvSpPr>
          <p:nvPr>
            <p:ph type="title"/>
          </p:nvPr>
        </p:nvSpPr>
        <p:spPr>
          <a:xfrm>
            <a:off x="424544" y="1270849"/>
            <a:ext cx="11342912" cy="672421"/>
          </a:xfrm>
        </p:spPr>
        <p:txBody>
          <a:bodyPr/>
          <a:lstStyle/>
          <a:p>
            <a:r>
              <a:rPr lang="en-AU" dirty="0"/>
              <a:t>Flexible Mortar Trades</a:t>
            </a:r>
          </a:p>
        </p:txBody>
      </p:sp>
      <p:sp>
        <p:nvSpPr>
          <p:cNvPr id="4" name="Content Placeholder 3"/>
          <p:cNvSpPr>
            <a:spLocks noGrp="1"/>
          </p:cNvSpPr>
          <p:nvPr>
            <p:ph sz="half" idx="2"/>
          </p:nvPr>
        </p:nvSpPr>
        <p:spPr>
          <a:xfrm>
            <a:off x="424543" y="2126630"/>
            <a:ext cx="10902217" cy="572326"/>
          </a:xfrm>
        </p:spPr>
        <p:txBody>
          <a:bodyPr>
            <a:normAutofit/>
          </a:bodyPr>
          <a:lstStyle/>
          <a:p>
            <a:pPr marL="457200" lvl="1" indent="0">
              <a:buNone/>
            </a:pPr>
            <a:r>
              <a:rPr lang="en-AU" dirty="0"/>
              <a:t>Bricklayers, Wall &amp; Ceiling Fixers, Solid Plasterers, Concreters, Floor &amp; Wall Tilers, Stonemasons</a:t>
            </a:r>
          </a:p>
          <a:p>
            <a:pPr marL="457200" lvl="1" indent="0">
              <a:buNone/>
            </a:pPr>
            <a:endParaRPr lang="en-AU" dirty="0"/>
          </a:p>
        </p:txBody>
      </p:sp>
      <p:sp>
        <p:nvSpPr>
          <p:cNvPr id="6" name="Content Placeholder 5"/>
          <p:cNvSpPr>
            <a:spLocks noGrp="1"/>
          </p:cNvSpPr>
          <p:nvPr>
            <p:ph sz="quarter" idx="4"/>
          </p:nvPr>
        </p:nvSpPr>
        <p:spPr>
          <a:xfrm>
            <a:off x="596598" y="2935216"/>
            <a:ext cx="6998821" cy="2492190"/>
          </a:xfrm>
          <a:solidFill>
            <a:schemeClr val="bg1"/>
          </a:solidFill>
        </p:spPr>
        <p:txBody>
          <a:bodyPr/>
          <a:lstStyle/>
          <a:p>
            <a:r>
              <a:rPr lang="en-AU" dirty="0"/>
              <a:t>Flexibility </a:t>
            </a:r>
          </a:p>
          <a:p>
            <a:pPr lvl="1"/>
            <a:r>
              <a:rPr lang="en-AU" dirty="0"/>
              <a:t>Block Release Classes</a:t>
            </a:r>
          </a:p>
          <a:p>
            <a:pPr lvl="1"/>
            <a:r>
              <a:rPr lang="en-AU" dirty="0"/>
              <a:t>“Drop in Classes” (for bad weather or lack of work)</a:t>
            </a:r>
          </a:p>
          <a:p>
            <a:pPr lvl="1"/>
            <a:r>
              <a:rPr lang="en-AU" dirty="0"/>
              <a:t>Self-paced Learning Resources</a:t>
            </a:r>
          </a:p>
          <a:p>
            <a:r>
              <a:rPr lang="en-AU" dirty="0"/>
              <a:t>On Site Assessments</a:t>
            </a:r>
          </a:p>
          <a:p>
            <a:r>
              <a:rPr lang="en-AU" dirty="0"/>
              <a:t>Online Learning </a:t>
            </a:r>
          </a:p>
          <a:p>
            <a:endParaRPr lang="en-AU" dirty="0"/>
          </a:p>
          <a:p>
            <a:endParaRPr lang="en-AU" dirty="0"/>
          </a:p>
        </p:txBody>
      </p:sp>
      <p:sp>
        <p:nvSpPr>
          <p:cNvPr id="7" name="Date Placeholder 6"/>
          <p:cNvSpPr>
            <a:spLocks noGrp="1"/>
          </p:cNvSpPr>
          <p:nvPr>
            <p:ph type="dt" sz="half" idx="10"/>
          </p:nvPr>
        </p:nvSpPr>
        <p:spPr/>
        <p:txBody>
          <a:bodyPr/>
          <a:lstStyle/>
          <a:p>
            <a:r>
              <a:rPr lang="en-AU" dirty="0"/>
              <a:t>30/01/2018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EE3B74-0C6C-EB47-B38C-86B47D5B2AFC}" type="slidenum">
              <a:rPr lang="en-US" smtClean="0"/>
              <a:pPr/>
              <a:t>11</a:t>
            </a:fld>
            <a:endParaRPr lang="en-US" dirty="0"/>
          </a:p>
        </p:txBody>
      </p:sp>
    </p:spTree>
    <p:extLst>
      <p:ext uri="{BB962C8B-B14F-4D97-AF65-F5344CB8AC3E}">
        <p14:creationId xmlns:p14="http://schemas.microsoft.com/office/powerpoint/2010/main" val="257977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4019150"/>
            <a:ext cx="12192000" cy="2677955"/>
          </a:xfrm>
          <a:prstGeom prst="rect">
            <a:avLst/>
          </a:prstGeom>
        </p:spPr>
      </p:pic>
      <p:sp>
        <p:nvSpPr>
          <p:cNvPr id="2" name="Title 1"/>
          <p:cNvSpPr>
            <a:spLocks noGrp="1"/>
          </p:cNvSpPr>
          <p:nvPr>
            <p:ph type="title"/>
          </p:nvPr>
        </p:nvSpPr>
        <p:spPr/>
        <p:txBody>
          <a:bodyPr>
            <a:normAutofit/>
          </a:bodyPr>
          <a:lstStyle/>
          <a:p>
            <a:r>
              <a:rPr lang="en-AU" dirty="0"/>
              <a:t>Sodexo – Art of Food Project</a:t>
            </a:r>
          </a:p>
        </p:txBody>
      </p:sp>
      <p:sp>
        <p:nvSpPr>
          <p:cNvPr id="3" name="Content Placeholder 2"/>
          <p:cNvSpPr>
            <a:spLocks noGrp="1"/>
          </p:cNvSpPr>
          <p:nvPr>
            <p:ph idx="1"/>
          </p:nvPr>
        </p:nvSpPr>
        <p:spPr>
          <a:xfrm>
            <a:off x="446315" y="2022764"/>
            <a:ext cx="9420356" cy="2510999"/>
          </a:xfrm>
          <a:solidFill>
            <a:schemeClr val="bg1"/>
          </a:solidFill>
        </p:spPr>
        <p:txBody>
          <a:bodyPr>
            <a:normAutofit fontScale="92500"/>
          </a:bodyPr>
          <a:lstStyle/>
          <a:p>
            <a:r>
              <a:rPr lang="en-AU" dirty="0"/>
              <a:t>Commercial Cookery Apprentice Training</a:t>
            </a:r>
          </a:p>
          <a:p>
            <a:pPr lvl="1"/>
            <a:r>
              <a:rPr lang="en-AU" dirty="0"/>
              <a:t>On campus units at Commercial Cookery TAFE Training Kitchen </a:t>
            </a:r>
          </a:p>
          <a:p>
            <a:pPr lvl="1"/>
            <a:r>
              <a:rPr lang="en-AU" dirty="0"/>
              <a:t>2 week placement onsite – working at a FIFO Mining Camp</a:t>
            </a:r>
          </a:p>
          <a:p>
            <a:pPr lvl="1"/>
            <a:r>
              <a:rPr lang="en-AU" dirty="0"/>
              <a:t>Placement in SODEXO venue to complete apprenticeship units</a:t>
            </a:r>
          </a:p>
        </p:txBody>
      </p:sp>
      <p:sp>
        <p:nvSpPr>
          <p:cNvPr id="6" name="Slide Number Placeholder 5"/>
          <p:cNvSpPr>
            <a:spLocks noGrp="1"/>
          </p:cNvSpPr>
          <p:nvPr>
            <p:ph type="sldNum" sz="quarter" idx="4"/>
          </p:nvPr>
        </p:nvSpPr>
        <p:spPr/>
        <p:txBody>
          <a:bodyPr/>
          <a:lstStyle/>
          <a:p>
            <a:fld id="{E7EE3B74-0C6C-EB47-B38C-86B47D5B2AFC}" type="slidenum">
              <a:rPr lang="en-US" smtClean="0"/>
              <a:pPr/>
              <a:t>12</a:t>
            </a:fld>
            <a:endParaRPr lang="en-US" dirty="0"/>
          </a:p>
        </p:txBody>
      </p:sp>
      <p:pic>
        <p:nvPicPr>
          <p:cNvPr id="8" name="Picture 7"/>
          <p:cNvPicPr>
            <a:picLocks noChangeAspect="1"/>
          </p:cNvPicPr>
          <p:nvPr/>
        </p:nvPicPr>
        <p:blipFill>
          <a:blip r:embed="rId4"/>
          <a:stretch>
            <a:fillRect/>
          </a:stretch>
        </p:blipFill>
        <p:spPr>
          <a:xfrm>
            <a:off x="9980181" y="1881583"/>
            <a:ext cx="2057400" cy="790575"/>
          </a:xfrm>
          <a:prstGeom prst="rect">
            <a:avLst/>
          </a:prstGeom>
        </p:spPr>
      </p:pic>
    </p:spTree>
    <p:extLst>
      <p:ext uri="{BB962C8B-B14F-4D97-AF65-F5344CB8AC3E}">
        <p14:creationId xmlns:p14="http://schemas.microsoft.com/office/powerpoint/2010/main" val="126811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Sodexo – Commercial Cookery Apprentice Training</a:t>
            </a:r>
          </a:p>
        </p:txBody>
      </p:sp>
      <p:sp>
        <p:nvSpPr>
          <p:cNvPr id="3" name="Content Placeholder 2"/>
          <p:cNvSpPr>
            <a:spLocks noGrp="1"/>
          </p:cNvSpPr>
          <p:nvPr>
            <p:ph idx="1"/>
          </p:nvPr>
        </p:nvSpPr>
        <p:spPr>
          <a:xfrm>
            <a:off x="308821" y="2553656"/>
            <a:ext cx="8609195" cy="1774792"/>
          </a:xfrm>
          <a:solidFill>
            <a:schemeClr val="bg1"/>
          </a:solidFill>
        </p:spPr>
        <p:txBody>
          <a:bodyPr/>
          <a:lstStyle/>
          <a:p>
            <a:r>
              <a:rPr lang="en-AU" dirty="0"/>
              <a:t>20 student intake twice per year</a:t>
            </a:r>
          </a:p>
          <a:p>
            <a:r>
              <a:rPr lang="en-AU" dirty="0"/>
              <a:t>Sodexo recruits candidates</a:t>
            </a:r>
          </a:p>
        </p:txBody>
      </p:sp>
      <p:sp>
        <p:nvSpPr>
          <p:cNvPr id="6" name="Slide Number Placeholder 5"/>
          <p:cNvSpPr>
            <a:spLocks noGrp="1"/>
          </p:cNvSpPr>
          <p:nvPr>
            <p:ph type="sldNum" sz="quarter" idx="4"/>
          </p:nvPr>
        </p:nvSpPr>
        <p:spPr/>
        <p:txBody>
          <a:bodyPr/>
          <a:lstStyle/>
          <a:p>
            <a:fld id="{E7EE3B74-0C6C-EB47-B38C-86B47D5B2AFC}" type="slidenum">
              <a:rPr lang="en-US" smtClean="0"/>
              <a:pPr/>
              <a:t>13</a:t>
            </a:fld>
            <a:endParaRPr lang="en-US" dirty="0"/>
          </a:p>
        </p:txBody>
      </p:sp>
      <p:pic>
        <p:nvPicPr>
          <p:cNvPr id="4" name="Picture 3"/>
          <p:cNvPicPr>
            <a:picLocks noChangeAspect="1"/>
          </p:cNvPicPr>
          <p:nvPr/>
        </p:nvPicPr>
        <p:blipFill>
          <a:blip r:embed="rId3"/>
          <a:stretch>
            <a:fillRect/>
          </a:stretch>
        </p:blipFill>
        <p:spPr>
          <a:xfrm>
            <a:off x="6096000" y="1881583"/>
            <a:ext cx="5034466" cy="4792812"/>
          </a:xfrm>
          <a:prstGeom prst="rect">
            <a:avLst/>
          </a:prstGeom>
        </p:spPr>
      </p:pic>
    </p:spTree>
    <p:extLst>
      <p:ext uri="{BB962C8B-B14F-4D97-AF65-F5344CB8AC3E}">
        <p14:creationId xmlns:p14="http://schemas.microsoft.com/office/powerpoint/2010/main" val="400855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a:t>
            </a:r>
          </a:p>
        </p:txBody>
      </p:sp>
      <p:sp>
        <p:nvSpPr>
          <p:cNvPr id="3" name="Content Placeholder 2"/>
          <p:cNvSpPr>
            <a:spLocks noGrp="1"/>
          </p:cNvSpPr>
          <p:nvPr>
            <p:ph idx="1"/>
          </p:nvPr>
        </p:nvSpPr>
        <p:spPr>
          <a:xfrm>
            <a:off x="489856" y="1708678"/>
            <a:ext cx="11299371" cy="4198421"/>
          </a:xfrm>
        </p:spPr>
        <p:txBody>
          <a:bodyPr/>
          <a:lstStyle/>
          <a:p>
            <a:r>
              <a:rPr lang="en-AU" dirty="0"/>
              <a:t>Economic development focus</a:t>
            </a:r>
          </a:p>
          <a:p>
            <a:r>
              <a:rPr lang="en-AU" dirty="0"/>
              <a:t>Co-design with industry</a:t>
            </a:r>
          </a:p>
          <a:p>
            <a:r>
              <a:rPr lang="en-AU" dirty="0"/>
              <a:t>Co-design with community</a:t>
            </a:r>
          </a:p>
          <a:p>
            <a:r>
              <a:rPr lang="en-AU" dirty="0"/>
              <a:t>Creating pull-push-pull pathways between labour market, training and employment</a:t>
            </a:r>
          </a:p>
          <a:p>
            <a:r>
              <a:rPr lang="en-AU" dirty="0"/>
              <a:t>Commitment to diversity</a:t>
            </a:r>
          </a:p>
          <a:p>
            <a:r>
              <a:rPr lang="en-AU" dirty="0"/>
              <a:t>Assisting with COVID recovery</a:t>
            </a:r>
          </a:p>
        </p:txBody>
      </p:sp>
      <p:sp>
        <p:nvSpPr>
          <p:cNvPr id="6" name="Slide Number Placeholder 5"/>
          <p:cNvSpPr>
            <a:spLocks noGrp="1"/>
          </p:cNvSpPr>
          <p:nvPr>
            <p:ph type="sldNum" sz="quarter" idx="4"/>
          </p:nvPr>
        </p:nvSpPr>
        <p:spPr/>
        <p:txBody>
          <a:bodyPr/>
          <a:lstStyle/>
          <a:p>
            <a:fld id="{E7EE3B74-0C6C-EB47-B38C-86B47D5B2AFC}" type="slidenum">
              <a:rPr lang="en-US" smtClean="0"/>
              <a:pPr/>
              <a:t>14</a:t>
            </a:fld>
            <a:endParaRPr lang="en-US" dirty="0"/>
          </a:p>
        </p:txBody>
      </p:sp>
    </p:spTree>
    <p:extLst>
      <p:ext uri="{BB962C8B-B14F-4D97-AF65-F5344CB8AC3E}">
        <p14:creationId xmlns:p14="http://schemas.microsoft.com/office/powerpoint/2010/main" val="143504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North Metropolitan TAFE </a:t>
            </a:r>
          </a:p>
        </p:txBody>
      </p:sp>
      <p:pic>
        <p:nvPicPr>
          <p:cNvPr id="7" name="Content Placeholder 6"/>
          <p:cNvPicPr>
            <a:picLocks noGrp="1" noChangeAspect="1"/>
          </p:cNvPicPr>
          <p:nvPr>
            <p:ph idx="1"/>
          </p:nvPr>
        </p:nvPicPr>
        <p:blipFill>
          <a:blip r:embed="rId3"/>
          <a:stretch>
            <a:fillRect/>
          </a:stretch>
        </p:blipFill>
        <p:spPr>
          <a:xfrm>
            <a:off x="609517" y="3240298"/>
            <a:ext cx="11136169" cy="2866588"/>
          </a:xfrm>
          <a:prstGeom prst="rect">
            <a:avLst/>
          </a:prstGeom>
        </p:spPr>
      </p:pic>
      <p:sp>
        <p:nvSpPr>
          <p:cNvPr id="6" name="Slide Number Placeholder 5"/>
          <p:cNvSpPr>
            <a:spLocks noGrp="1"/>
          </p:cNvSpPr>
          <p:nvPr>
            <p:ph type="sldNum" sz="quarter" idx="4"/>
          </p:nvPr>
        </p:nvSpPr>
        <p:spPr/>
        <p:txBody>
          <a:bodyPr/>
          <a:lstStyle/>
          <a:p>
            <a:fld id="{E7EE3B74-0C6C-EB47-B38C-86B47D5B2AFC}" type="slidenum">
              <a:rPr lang="en-US" smtClean="0"/>
              <a:pPr/>
              <a:t>2</a:t>
            </a:fld>
            <a:endParaRPr lang="en-US" dirty="0"/>
          </a:p>
        </p:txBody>
      </p:sp>
      <p:sp>
        <p:nvSpPr>
          <p:cNvPr id="8" name="Rectangle 7"/>
          <p:cNvSpPr/>
          <p:nvPr/>
        </p:nvSpPr>
        <p:spPr>
          <a:xfrm>
            <a:off x="974272" y="2032858"/>
            <a:ext cx="10521042" cy="1200329"/>
          </a:xfrm>
          <a:prstGeom prst="rect">
            <a:avLst/>
          </a:prstGeom>
        </p:spPr>
        <p:txBody>
          <a:bodyPr wrap="square">
            <a:spAutoFit/>
          </a:bodyPr>
          <a:lstStyle/>
          <a:p>
            <a:r>
              <a:rPr lang="en-AU" sz="2400" dirty="0"/>
              <a:t>North Metropolitan TAFE (NMTAFE), WA’s largest publicly funded TAFE College has 10 campuses across the central, northern and north east metropolitan regions of Perth and offers over 350 courses in 70 industry areas.</a:t>
            </a:r>
          </a:p>
        </p:txBody>
      </p:sp>
    </p:spTree>
    <p:extLst>
      <p:ext uri="{BB962C8B-B14F-4D97-AF65-F5344CB8AC3E}">
        <p14:creationId xmlns:p14="http://schemas.microsoft.com/office/powerpoint/2010/main" val="6198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045266"/>
            <a:ext cx="9886950" cy="1838325"/>
          </a:xfrm>
          <a:prstGeom prst="rect">
            <a:avLst/>
          </a:prstGeom>
        </p:spPr>
      </p:pic>
      <p:pic>
        <p:nvPicPr>
          <p:cNvPr id="10" name="Picture 9"/>
          <p:cNvPicPr>
            <a:picLocks noChangeAspect="1"/>
          </p:cNvPicPr>
          <p:nvPr/>
        </p:nvPicPr>
        <p:blipFill>
          <a:blip r:embed="rId4"/>
          <a:stretch>
            <a:fillRect/>
          </a:stretch>
        </p:blipFill>
        <p:spPr>
          <a:xfrm>
            <a:off x="2305050" y="2953475"/>
            <a:ext cx="9886950" cy="1847850"/>
          </a:xfrm>
          <a:prstGeom prst="rect">
            <a:avLst/>
          </a:prstGeom>
        </p:spPr>
      </p:pic>
      <p:pic>
        <p:nvPicPr>
          <p:cNvPr id="11" name="Picture 10"/>
          <p:cNvPicPr>
            <a:picLocks noChangeAspect="1"/>
          </p:cNvPicPr>
          <p:nvPr/>
        </p:nvPicPr>
        <p:blipFill>
          <a:blip r:embed="rId5"/>
          <a:stretch>
            <a:fillRect/>
          </a:stretch>
        </p:blipFill>
        <p:spPr>
          <a:xfrm>
            <a:off x="0" y="4801325"/>
            <a:ext cx="9944100" cy="1895475"/>
          </a:xfrm>
          <a:prstGeom prst="rect">
            <a:avLst/>
          </a:prstGeom>
        </p:spPr>
      </p:pic>
      <p:sp>
        <p:nvSpPr>
          <p:cNvPr id="12" name="TextBox 11"/>
          <p:cNvSpPr txBox="1"/>
          <p:nvPr/>
        </p:nvSpPr>
        <p:spPr>
          <a:xfrm>
            <a:off x="4512366" y="298174"/>
            <a:ext cx="6467474" cy="646331"/>
          </a:xfrm>
          <a:prstGeom prst="rect">
            <a:avLst/>
          </a:prstGeom>
          <a:noFill/>
        </p:spPr>
        <p:txBody>
          <a:bodyPr wrap="square" rtlCol="0">
            <a:spAutoFit/>
          </a:bodyPr>
          <a:lstStyle/>
          <a:p>
            <a:r>
              <a:rPr lang="en-AU" sz="3600" dirty="0"/>
              <a:t> FLAGSHIPS</a:t>
            </a:r>
          </a:p>
        </p:txBody>
      </p:sp>
    </p:spTree>
    <p:extLst>
      <p:ext uri="{BB962C8B-B14F-4D97-AF65-F5344CB8AC3E}">
        <p14:creationId xmlns:p14="http://schemas.microsoft.com/office/powerpoint/2010/main" val="94859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E7EE3B74-0C6C-EB47-B38C-86B47D5B2AFC}"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2247900" y="988608"/>
            <a:ext cx="9953625" cy="1876425"/>
          </a:xfrm>
          <a:prstGeom prst="rect">
            <a:avLst/>
          </a:prstGeom>
        </p:spPr>
      </p:pic>
      <p:pic>
        <p:nvPicPr>
          <p:cNvPr id="8" name="Picture 7"/>
          <p:cNvPicPr>
            <a:picLocks noChangeAspect="1"/>
          </p:cNvPicPr>
          <p:nvPr/>
        </p:nvPicPr>
        <p:blipFill>
          <a:blip r:embed="rId3"/>
          <a:stretch>
            <a:fillRect/>
          </a:stretch>
        </p:blipFill>
        <p:spPr>
          <a:xfrm>
            <a:off x="0" y="2943834"/>
            <a:ext cx="10058400" cy="1876425"/>
          </a:xfrm>
          <a:prstGeom prst="rect">
            <a:avLst/>
          </a:prstGeom>
        </p:spPr>
      </p:pic>
      <p:pic>
        <p:nvPicPr>
          <p:cNvPr id="9" name="Picture 8"/>
          <p:cNvPicPr>
            <a:picLocks noChangeAspect="1"/>
          </p:cNvPicPr>
          <p:nvPr/>
        </p:nvPicPr>
        <p:blipFill>
          <a:blip r:embed="rId4"/>
          <a:stretch>
            <a:fillRect/>
          </a:stretch>
        </p:blipFill>
        <p:spPr>
          <a:xfrm>
            <a:off x="2247900" y="4830418"/>
            <a:ext cx="9944100" cy="1828800"/>
          </a:xfrm>
          <a:prstGeom prst="rect">
            <a:avLst/>
          </a:prstGeom>
        </p:spPr>
      </p:pic>
    </p:spTree>
    <p:extLst>
      <p:ext uri="{BB962C8B-B14F-4D97-AF65-F5344CB8AC3E}">
        <p14:creationId xmlns:p14="http://schemas.microsoft.com/office/powerpoint/2010/main" val="2743174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D755-1754-7F45-BBD8-4507BDD74292}"/>
              </a:ext>
            </a:extLst>
          </p:cNvPr>
          <p:cNvSpPr>
            <a:spLocks noGrp="1"/>
          </p:cNvSpPr>
          <p:nvPr>
            <p:ph type="title"/>
          </p:nvPr>
        </p:nvSpPr>
        <p:spPr/>
        <p:txBody>
          <a:bodyPr/>
          <a:lstStyle/>
          <a:p>
            <a:r>
              <a:rPr lang="en-AU" dirty="0"/>
              <a:t>Innovative Apprenticeships</a:t>
            </a:r>
            <a:endParaRPr lang="en-US" dirty="0"/>
          </a:p>
        </p:txBody>
      </p:sp>
      <p:sp>
        <p:nvSpPr>
          <p:cNvPr id="3" name="Content Placeholder 2">
            <a:extLst>
              <a:ext uri="{FF2B5EF4-FFF2-40B4-BE49-F238E27FC236}">
                <a16:creationId xmlns:a16="http://schemas.microsoft.com/office/drawing/2014/main" id="{33360110-BA9B-6346-9843-603BBD6F4214}"/>
              </a:ext>
            </a:extLst>
          </p:cNvPr>
          <p:cNvSpPr>
            <a:spLocks noGrp="1"/>
          </p:cNvSpPr>
          <p:nvPr>
            <p:ph idx="1"/>
          </p:nvPr>
        </p:nvSpPr>
        <p:spPr/>
        <p:txBody>
          <a:bodyPr/>
          <a:lstStyle/>
          <a:p>
            <a:r>
              <a:rPr lang="en-AU" dirty="0"/>
              <a:t>WA Jobs Plan</a:t>
            </a:r>
          </a:p>
          <a:p>
            <a:r>
              <a:rPr lang="en-AU" dirty="0"/>
              <a:t>DiversifyWA</a:t>
            </a:r>
          </a:p>
          <a:p>
            <a:r>
              <a:rPr lang="en-AU" dirty="0"/>
              <a:t>Skills for Recovery</a:t>
            </a:r>
          </a:p>
          <a:p>
            <a:r>
              <a:rPr lang="en-AU" dirty="0"/>
              <a:t>Skills Summit</a:t>
            </a:r>
          </a:p>
          <a:p>
            <a:r>
              <a:rPr lang="en-AU" b="1" dirty="0"/>
              <a:t>A new context for training sector engagement</a:t>
            </a:r>
          </a:p>
          <a:p>
            <a:r>
              <a:rPr lang="en-AU" dirty="0"/>
              <a:t>Serving Government; serving industry; serving business and serving careers.</a:t>
            </a:r>
          </a:p>
          <a:p>
            <a:endParaRPr lang="en-US" dirty="0"/>
          </a:p>
        </p:txBody>
      </p:sp>
      <p:sp>
        <p:nvSpPr>
          <p:cNvPr id="4" name="Date Placeholder 3">
            <a:extLst>
              <a:ext uri="{FF2B5EF4-FFF2-40B4-BE49-F238E27FC236}">
                <a16:creationId xmlns:a16="http://schemas.microsoft.com/office/drawing/2014/main" id="{8A04DDAA-0C80-1A46-85CC-E60D94C11A96}"/>
              </a:ext>
            </a:extLst>
          </p:cNvPr>
          <p:cNvSpPr>
            <a:spLocks noGrp="1"/>
          </p:cNvSpPr>
          <p:nvPr>
            <p:ph type="dt" sz="half" idx="2"/>
          </p:nvPr>
        </p:nvSpPr>
        <p:spPr/>
        <p:txBody>
          <a:bodyPr/>
          <a:lstStyle/>
          <a:p>
            <a:r>
              <a:rPr lang="en-AU"/>
              <a:t>30/01/2018</a:t>
            </a:r>
            <a:endParaRPr lang="en-US" dirty="0"/>
          </a:p>
        </p:txBody>
      </p:sp>
      <p:sp>
        <p:nvSpPr>
          <p:cNvPr id="5" name="Footer Placeholder 4">
            <a:extLst>
              <a:ext uri="{FF2B5EF4-FFF2-40B4-BE49-F238E27FC236}">
                <a16:creationId xmlns:a16="http://schemas.microsoft.com/office/drawing/2014/main" id="{1811EE80-995F-114C-AAC1-BD22FBBFE150}"/>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C97DB69D-D65B-1D4E-B9B7-735DCD87F869}"/>
              </a:ext>
            </a:extLst>
          </p:cNvPr>
          <p:cNvSpPr>
            <a:spLocks noGrp="1"/>
          </p:cNvSpPr>
          <p:nvPr>
            <p:ph type="sldNum" sz="quarter" idx="4"/>
          </p:nvPr>
        </p:nvSpPr>
        <p:spPr/>
        <p:txBody>
          <a:bodyPr/>
          <a:lstStyle/>
          <a:p>
            <a:fld id="{E7EE3B74-0C6C-EB47-B38C-86B47D5B2AFC}" type="slidenum">
              <a:rPr lang="en-US" smtClean="0"/>
              <a:pPr/>
              <a:t>5</a:t>
            </a:fld>
            <a:endParaRPr lang="en-US" dirty="0"/>
          </a:p>
        </p:txBody>
      </p:sp>
    </p:spTree>
    <p:extLst>
      <p:ext uri="{BB962C8B-B14F-4D97-AF65-F5344CB8AC3E}">
        <p14:creationId xmlns:p14="http://schemas.microsoft.com/office/powerpoint/2010/main" val="144213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3820-25D1-6D42-92D1-6956F9107D20}"/>
              </a:ext>
            </a:extLst>
          </p:cNvPr>
          <p:cNvSpPr>
            <a:spLocks noGrp="1"/>
          </p:cNvSpPr>
          <p:nvPr>
            <p:ph type="title"/>
          </p:nvPr>
        </p:nvSpPr>
        <p:spPr>
          <a:xfrm>
            <a:off x="437079" y="1139142"/>
            <a:ext cx="11342912" cy="1373546"/>
          </a:xfrm>
        </p:spPr>
        <p:txBody>
          <a:bodyPr>
            <a:normAutofit/>
          </a:bodyPr>
          <a:lstStyle/>
          <a:p>
            <a:r>
              <a:rPr lang="en-AU" dirty="0"/>
              <a:t>Leveraging public infrastructure for jobs, diversity and recovery</a:t>
            </a:r>
            <a:endParaRPr lang="en-US" dirty="0"/>
          </a:p>
        </p:txBody>
      </p:sp>
      <p:sp>
        <p:nvSpPr>
          <p:cNvPr id="3" name="Content Placeholder 2">
            <a:extLst>
              <a:ext uri="{FF2B5EF4-FFF2-40B4-BE49-F238E27FC236}">
                <a16:creationId xmlns:a16="http://schemas.microsoft.com/office/drawing/2014/main" id="{5FABED45-3335-9249-9795-9E9F2FF842A7}"/>
              </a:ext>
            </a:extLst>
          </p:cNvPr>
          <p:cNvSpPr>
            <a:spLocks noGrp="1"/>
          </p:cNvSpPr>
          <p:nvPr>
            <p:ph idx="4294967295"/>
          </p:nvPr>
        </p:nvSpPr>
        <p:spPr>
          <a:xfrm>
            <a:off x="136559" y="2839176"/>
            <a:ext cx="11299825" cy="3012273"/>
          </a:xfrm>
        </p:spPr>
        <p:txBody>
          <a:bodyPr/>
          <a:lstStyle/>
          <a:p>
            <a:r>
              <a:rPr lang="en-AU" dirty="0"/>
              <a:t>METRONET</a:t>
            </a:r>
          </a:p>
          <a:p>
            <a:r>
              <a:rPr lang="en-AU" dirty="0" err="1"/>
              <a:t>Gnarla</a:t>
            </a:r>
            <a:r>
              <a:rPr lang="en-AU" dirty="0"/>
              <a:t> </a:t>
            </a:r>
            <a:r>
              <a:rPr lang="en-AU" dirty="0" err="1"/>
              <a:t>Biddi</a:t>
            </a:r>
            <a:r>
              <a:rPr lang="en-AU" dirty="0"/>
              <a:t> Strategy</a:t>
            </a:r>
          </a:p>
          <a:p>
            <a:r>
              <a:rPr lang="en-AU" dirty="0"/>
              <a:t>COVID recovery fee-free skill sets</a:t>
            </a:r>
            <a:endParaRPr lang="en-US" dirty="0"/>
          </a:p>
        </p:txBody>
      </p:sp>
      <p:sp>
        <p:nvSpPr>
          <p:cNvPr id="4" name="Date Placeholder 3">
            <a:extLst>
              <a:ext uri="{FF2B5EF4-FFF2-40B4-BE49-F238E27FC236}">
                <a16:creationId xmlns:a16="http://schemas.microsoft.com/office/drawing/2014/main" id="{587AC7B3-4D72-C14B-A837-48127E107016}"/>
              </a:ext>
            </a:extLst>
          </p:cNvPr>
          <p:cNvSpPr>
            <a:spLocks noGrp="1"/>
          </p:cNvSpPr>
          <p:nvPr>
            <p:ph type="dt" sz="half" idx="4294967295"/>
          </p:nvPr>
        </p:nvSpPr>
        <p:spPr>
          <a:xfrm>
            <a:off x="0" y="6348413"/>
            <a:ext cx="2844800" cy="231775"/>
          </a:xfrm>
        </p:spPr>
        <p:txBody>
          <a:bodyPr/>
          <a:lstStyle/>
          <a:p>
            <a:r>
              <a:rPr lang="en-AU"/>
              <a:t>30/01/2018</a:t>
            </a:r>
            <a:endParaRPr lang="en-US" dirty="0"/>
          </a:p>
        </p:txBody>
      </p:sp>
      <p:sp>
        <p:nvSpPr>
          <p:cNvPr id="6" name="Slide Number Placeholder 5">
            <a:extLst>
              <a:ext uri="{FF2B5EF4-FFF2-40B4-BE49-F238E27FC236}">
                <a16:creationId xmlns:a16="http://schemas.microsoft.com/office/drawing/2014/main" id="{7F2532B4-061B-FE42-9FF1-E21EE1A49B8E}"/>
              </a:ext>
            </a:extLst>
          </p:cNvPr>
          <p:cNvSpPr>
            <a:spLocks noGrp="1"/>
          </p:cNvSpPr>
          <p:nvPr>
            <p:ph type="sldNum" sz="quarter" idx="4294967295"/>
          </p:nvPr>
        </p:nvSpPr>
        <p:spPr>
          <a:xfrm>
            <a:off x="9140825" y="6348413"/>
            <a:ext cx="3051175" cy="231775"/>
          </a:xfrm>
        </p:spPr>
        <p:txBody>
          <a:bodyPr/>
          <a:lstStyle/>
          <a:p>
            <a:fld id="{E7EE3B74-0C6C-EB47-B38C-86B47D5B2AFC}" type="slidenum">
              <a:rPr lang="en-US" smtClean="0"/>
              <a:pPr/>
              <a:t>6</a:t>
            </a:fld>
            <a:endParaRPr lang="en-US" dirty="0"/>
          </a:p>
        </p:txBody>
      </p:sp>
    </p:spTree>
    <p:extLst>
      <p:ext uri="{BB962C8B-B14F-4D97-AF65-F5344CB8AC3E}">
        <p14:creationId xmlns:p14="http://schemas.microsoft.com/office/powerpoint/2010/main" val="339813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977" t="-1118" r="-1977" b="1118"/>
          <a:stretch/>
        </p:blipFill>
        <p:spPr>
          <a:xfrm flipH="1">
            <a:off x="-221228" y="3935082"/>
            <a:ext cx="12413227" cy="2744185"/>
          </a:xfrm>
          <a:prstGeom prst="rect">
            <a:avLst/>
          </a:prstGeom>
        </p:spPr>
      </p:pic>
      <p:sp>
        <p:nvSpPr>
          <p:cNvPr id="3" name="Content Placeholder 2"/>
          <p:cNvSpPr>
            <a:spLocks noGrp="1"/>
          </p:cNvSpPr>
          <p:nvPr>
            <p:ph idx="1"/>
          </p:nvPr>
        </p:nvSpPr>
        <p:spPr>
          <a:xfrm>
            <a:off x="446315" y="2090662"/>
            <a:ext cx="8756679" cy="3518451"/>
          </a:xfrm>
          <a:solidFill>
            <a:schemeClr val="bg1"/>
          </a:solidFill>
        </p:spPr>
        <p:txBody>
          <a:bodyPr>
            <a:normAutofit fontScale="62500" lnSpcReduction="20000"/>
          </a:bodyPr>
          <a:lstStyle/>
          <a:p>
            <a:pPr marL="0" indent="0">
              <a:buNone/>
            </a:pPr>
            <a:r>
              <a:rPr lang="en-AU" sz="4000" b="1" dirty="0"/>
              <a:t>Alstom Project </a:t>
            </a:r>
          </a:p>
          <a:p>
            <a:pPr marL="0" indent="0">
              <a:buNone/>
            </a:pPr>
            <a:endParaRPr lang="en-AU" dirty="0"/>
          </a:p>
          <a:p>
            <a:pPr marL="0" indent="0">
              <a:buNone/>
            </a:pPr>
            <a:r>
              <a:rPr lang="en-AU" i="1" dirty="0"/>
              <a:t>$1.3 </a:t>
            </a:r>
            <a:r>
              <a:rPr lang="en-AU" i="1" dirty="0" err="1"/>
              <a:t>bil</a:t>
            </a:r>
            <a:r>
              <a:rPr lang="en-AU" i="1" dirty="0"/>
              <a:t> contract to locally manufacture and maintain trains for Perth’s growing rail network.</a:t>
            </a:r>
          </a:p>
          <a:p>
            <a:pPr marL="0" indent="0">
              <a:buNone/>
            </a:pPr>
            <a:endParaRPr lang="en-AU" i="1" dirty="0"/>
          </a:p>
          <a:p>
            <a:pPr marL="0" indent="0">
              <a:buNone/>
            </a:pPr>
            <a:r>
              <a:rPr lang="en-AU" dirty="0"/>
              <a:t>Alstom is committed to the METRONET </a:t>
            </a:r>
            <a:r>
              <a:rPr lang="en-AU" i="1" dirty="0" err="1"/>
              <a:t>Gnarla</a:t>
            </a:r>
            <a:r>
              <a:rPr lang="en-AU" i="1" dirty="0"/>
              <a:t> </a:t>
            </a:r>
            <a:r>
              <a:rPr lang="en-AU" i="1" dirty="0" err="1"/>
              <a:t>Biddi</a:t>
            </a:r>
            <a:r>
              <a:rPr lang="en-AU" i="1" dirty="0"/>
              <a:t> Strategy</a:t>
            </a:r>
            <a:r>
              <a:rPr lang="en-AU" dirty="0"/>
              <a:t> which intends to embed genuine engagement with the Aboriginal community, one part of which includes employment.  </a:t>
            </a:r>
          </a:p>
          <a:p>
            <a:pPr marL="0" indent="0">
              <a:buNone/>
            </a:pPr>
            <a:endParaRPr lang="en-AU" i="1" dirty="0"/>
          </a:p>
          <a:p>
            <a:pPr marL="0" indent="0">
              <a:buNone/>
            </a:pPr>
            <a:r>
              <a:rPr lang="en-AU" b="1" dirty="0"/>
              <a:t>In partnership with Alstom, NMTAFE is providing two supported Rail Infrastructure Skill sets providing a pathway to an apprenticeship or employment.</a:t>
            </a:r>
          </a:p>
        </p:txBody>
      </p:sp>
      <p:sp>
        <p:nvSpPr>
          <p:cNvPr id="6" name="Slide Number Placeholder 5"/>
          <p:cNvSpPr>
            <a:spLocks noGrp="1"/>
          </p:cNvSpPr>
          <p:nvPr>
            <p:ph type="sldNum" sz="quarter" idx="4"/>
          </p:nvPr>
        </p:nvSpPr>
        <p:spPr/>
        <p:txBody>
          <a:bodyPr/>
          <a:lstStyle/>
          <a:p>
            <a:fld id="{E7EE3B74-0C6C-EB47-B38C-86B47D5B2AFC}" type="slidenum">
              <a:rPr lang="en-US" smtClean="0"/>
              <a:pPr/>
              <a:t>7</a:t>
            </a:fld>
            <a:endParaRPr lang="en-US" dirty="0"/>
          </a:p>
        </p:txBody>
      </p:sp>
      <p:pic>
        <p:nvPicPr>
          <p:cNvPr id="7" name="Picture 6"/>
          <p:cNvPicPr>
            <a:picLocks noChangeAspect="1"/>
          </p:cNvPicPr>
          <p:nvPr/>
        </p:nvPicPr>
        <p:blipFill rotWithShape="1">
          <a:blip r:embed="rId4"/>
          <a:srcRect l="43709" r="37408" b="76602"/>
          <a:stretch/>
        </p:blipFill>
        <p:spPr>
          <a:xfrm>
            <a:off x="6969708" y="413614"/>
            <a:ext cx="1722182" cy="1510300"/>
          </a:xfrm>
          <a:prstGeom prst="rect">
            <a:avLst/>
          </a:prstGeom>
        </p:spPr>
      </p:pic>
      <p:pic>
        <p:nvPicPr>
          <p:cNvPr id="3074"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890" y="395227"/>
            <a:ext cx="3502025" cy="1486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67875" r="1309" b="76602"/>
          <a:stretch/>
        </p:blipFill>
        <p:spPr>
          <a:xfrm>
            <a:off x="4159218" y="512464"/>
            <a:ext cx="2810490" cy="1510300"/>
          </a:xfrm>
          <a:prstGeom prst="rect">
            <a:avLst/>
          </a:prstGeom>
        </p:spPr>
      </p:pic>
    </p:spTree>
    <p:extLst>
      <p:ext uri="{BB962C8B-B14F-4D97-AF65-F5344CB8AC3E}">
        <p14:creationId xmlns:p14="http://schemas.microsoft.com/office/powerpoint/2010/main" val="316761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Alstom Project</a:t>
            </a:r>
          </a:p>
        </p:txBody>
      </p:sp>
      <p:sp>
        <p:nvSpPr>
          <p:cNvPr id="3" name="Content Placeholder 2"/>
          <p:cNvSpPr>
            <a:spLocks noGrp="1"/>
          </p:cNvSpPr>
          <p:nvPr>
            <p:ph idx="1"/>
          </p:nvPr>
        </p:nvSpPr>
        <p:spPr>
          <a:xfrm>
            <a:off x="446315" y="2022764"/>
            <a:ext cx="4600399" cy="4198421"/>
          </a:xfrm>
        </p:spPr>
        <p:txBody>
          <a:bodyPr>
            <a:normAutofit fontScale="70000" lnSpcReduction="20000"/>
          </a:bodyPr>
          <a:lstStyle/>
          <a:p>
            <a:r>
              <a:rPr lang="en-AU" dirty="0"/>
              <a:t>Two Infrastructure skill sets; Electrical or Fitting and Machining</a:t>
            </a:r>
          </a:p>
          <a:p>
            <a:r>
              <a:rPr lang="en-AU" dirty="0"/>
              <a:t>Paid employment for 10 weeks;</a:t>
            </a:r>
          </a:p>
          <a:p>
            <a:r>
              <a:rPr lang="en-AU" dirty="0"/>
              <a:t>Personal Protective Equipment provided;</a:t>
            </a:r>
          </a:p>
          <a:p>
            <a:r>
              <a:rPr lang="en-AU" dirty="0"/>
              <a:t>On the job experience;</a:t>
            </a:r>
          </a:p>
          <a:p>
            <a:r>
              <a:rPr lang="en-AU" dirty="0"/>
              <a:t>Alstom employment reference;</a:t>
            </a:r>
          </a:p>
          <a:p>
            <a:r>
              <a:rPr lang="en-AU" dirty="0"/>
              <a:t>Credit towards apprenticeship studies;</a:t>
            </a:r>
          </a:p>
          <a:p>
            <a:r>
              <a:rPr lang="en-AU" dirty="0"/>
              <a:t>Opportunity to gain full time employment as an Alstom apprentice.</a:t>
            </a:r>
          </a:p>
        </p:txBody>
      </p:sp>
      <p:sp>
        <p:nvSpPr>
          <p:cNvPr id="6" name="Slide Number Placeholder 5"/>
          <p:cNvSpPr>
            <a:spLocks noGrp="1"/>
          </p:cNvSpPr>
          <p:nvPr>
            <p:ph type="sldNum" sz="quarter" idx="4"/>
          </p:nvPr>
        </p:nvSpPr>
        <p:spPr/>
        <p:txBody>
          <a:bodyPr/>
          <a:lstStyle/>
          <a:p>
            <a:fld id="{E7EE3B74-0C6C-EB47-B38C-86B47D5B2AFC}"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5046714" y="1545372"/>
            <a:ext cx="6877050" cy="4867275"/>
          </a:xfrm>
          <a:prstGeom prst="rect">
            <a:avLst/>
          </a:prstGeom>
        </p:spPr>
      </p:pic>
    </p:spTree>
    <p:extLst>
      <p:ext uri="{BB962C8B-B14F-4D97-AF65-F5344CB8AC3E}">
        <p14:creationId xmlns:p14="http://schemas.microsoft.com/office/powerpoint/2010/main" val="421983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E6AE-3FF9-D34F-9919-367A5FFF2969}"/>
              </a:ext>
            </a:extLst>
          </p:cNvPr>
          <p:cNvSpPr>
            <a:spLocks noGrp="1"/>
          </p:cNvSpPr>
          <p:nvPr>
            <p:ph type="title"/>
          </p:nvPr>
        </p:nvSpPr>
        <p:spPr>
          <a:xfrm>
            <a:off x="410810" y="1400345"/>
            <a:ext cx="11299371" cy="1576644"/>
          </a:xfrm>
        </p:spPr>
        <p:txBody>
          <a:bodyPr>
            <a:normAutofit/>
          </a:bodyPr>
          <a:lstStyle/>
          <a:p>
            <a:r>
              <a:rPr lang="en-AU" dirty="0"/>
              <a:t>Partnerships to improve industry productivity and speed of skills to labour force</a:t>
            </a:r>
            <a:endParaRPr lang="en-US" dirty="0"/>
          </a:p>
        </p:txBody>
      </p:sp>
      <p:sp>
        <p:nvSpPr>
          <p:cNvPr id="3" name="Content Placeholder 2">
            <a:extLst>
              <a:ext uri="{FF2B5EF4-FFF2-40B4-BE49-F238E27FC236}">
                <a16:creationId xmlns:a16="http://schemas.microsoft.com/office/drawing/2014/main" id="{C2BF4EE3-1876-B84B-921F-5102BE1D9671}"/>
              </a:ext>
            </a:extLst>
          </p:cNvPr>
          <p:cNvSpPr>
            <a:spLocks noGrp="1"/>
          </p:cNvSpPr>
          <p:nvPr>
            <p:ph idx="1"/>
          </p:nvPr>
        </p:nvSpPr>
        <p:spPr>
          <a:xfrm>
            <a:off x="446315" y="3291075"/>
            <a:ext cx="11299371" cy="2930110"/>
          </a:xfrm>
        </p:spPr>
        <p:txBody>
          <a:bodyPr/>
          <a:lstStyle/>
          <a:p>
            <a:r>
              <a:rPr lang="en-AU" dirty="0"/>
              <a:t>BHP Future Fit Academy</a:t>
            </a:r>
          </a:p>
          <a:p>
            <a:r>
              <a:rPr lang="en-AU" dirty="0"/>
              <a:t>Flexible Mortar Trades</a:t>
            </a:r>
          </a:p>
          <a:p>
            <a:r>
              <a:rPr lang="en-AU" dirty="0"/>
              <a:t>Sodexo Art of Food Project</a:t>
            </a:r>
          </a:p>
          <a:p>
            <a:endParaRPr lang="en-US" dirty="0"/>
          </a:p>
        </p:txBody>
      </p:sp>
      <p:sp>
        <p:nvSpPr>
          <p:cNvPr id="4" name="Date Placeholder 3">
            <a:extLst>
              <a:ext uri="{FF2B5EF4-FFF2-40B4-BE49-F238E27FC236}">
                <a16:creationId xmlns:a16="http://schemas.microsoft.com/office/drawing/2014/main" id="{E4F4786D-6E1D-F244-B6D8-493CC1D36D9B}"/>
              </a:ext>
            </a:extLst>
          </p:cNvPr>
          <p:cNvSpPr>
            <a:spLocks noGrp="1"/>
          </p:cNvSpPr>
          <p:nvPr>
            <p:ph type="dt" sz="half" idx="2"/>
          </p:nvPr>
        </p:nvSpPr>
        <p:spPr/>
        <p:txBody>
          <a:bodyPr/>
          <a:lstStyle/>
          <a:p>
            <a:r>
              <a:rPr lang="en-AU"/>
              <a:t>30/01/2018</a:t>
            </a:r>
            <a:endParaRPr lang="en-US" dirty="0"/>
          </a:p>
        </p:txBody>
      </p:sp>
      <p:sp>
        <p:nvSpPr>
          <p:cNvPr id="5" name="Footer Placeholder 4">
            <a:extLst>
              <a:ext uri="{FF2B5EF4-FFF2-40B4-BE49-F238E27FC236}">
                <a16:creationId xmlns:a16="http://schemas.microsoft.com/office/drawing/2014/main" id="{8AD604C5-A55C-4D49-BCE2-BC213071C1B1}"/>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B393D2AB-B150-3B4C-A251-4A8AD8B6381A}"/>
              </a:ext>
            </a:extLst>
          </p:cNvPr>
          <p:cNvSpPr>
            <a:spLocks noGrp="1"/>
          </p:cNvSpPr>
          <p:nvPr>
            <p:ph type="sldNum" sz="quarter" idx="4"/>
          </p:nvPr>
        </p:nvSpPr>
        <p:spPr/>
        <p:txBody>
          <a:bodyPr/>
          <a:lstStyle/>
          <a:p>
            <a:fld id="{E7EE3B74-0C6C-EB47-B38C-86B47D5B2AFC}" type="slidenum">
              <a:rPr lang="en-US" smtClean="0"/>
              <a:pPr/>
              <a:t>9</a:t>
            </a:fld>
            <a:endParaRPr lang="en-US" dirty="0"/>
          </a:p>
        </p:txBody>
      </p:sp>
    </p:spTree>
    <p:extLst>
      <p:ext uri="{BB962C8B-B14F-4D97-AF65-F5344CB8AC3E}">
        <p14:creationId xmlns:p14="http://schemas.microsoft.com/office/powerpoint/2010/main" val="2725890455"/>
      </p:ext>
    </p:extLst>
  </p:cSld>
  <p:clrMapOvr>
    <a:masterClrMapping/>
  </p:clrMapOvr>
</p:sld>
</file>

<file path=ppt/theme/theme1.xml><?xml version="1.0" encoding="utf-8"?>
<a:theme xmlns:a="http://schemas.openxmlformats.org/drawingml/2006/main" name="NM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FETALK Innovative Apprenticeship Practices at NM TAFE" id="{634191DB-3C0C-483D-BC29-72731BD9E0E6}" vid="{1641488F-72F0-488D-B76C-9E36912C86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ABAC7341C0D54F9A71E37037C84F3D" ma:contentTypeVersion="12" ma:contentTypeDescription="Create a new document." ma:contentTypeScope="" ma:versionID="0b616e2bac6927365b02a4fa65b31a14">
  <xsd:schema xmlns:xsd="http://www.w3.org/2001/XMLSchema" xmlns:xs="http://www.w3.org/2001/XMLSchema" xmlns:p="http://schemas.microsoft.com/office/2006/metadata/properties" xmlns:ns2="596d32d6-d619-4323-9407-98962eeb860e" xmlns:ns3="255f3b30-a1a6-43f9-ae3b-08cceae43468" targetNamespace="http://schemas.microsoft.com/office/2006/metadata/properties" ma:root="true" ma:fieldsID="cfa780e22314bd76fbfe02a0170ebd0d" ns2:_="" ns3:_="">
    <xsd:import namespace="596d32d6-d619-4323-9407-98962eeb860e"/>
    <xsd:import namespace="255f3b30-a1a6-43f9-ae3b-08cceae434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d32d6-d619-4323-9407-98962eeb8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5f3b30-a1a6-43f9-ae3b-08cceae434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92F3D-EA1E-42CA-BAF0-CD3D396CF6BA}"/>
</file>

<file path=customXml/itemProps2.xml><?xml version="1.0" encoding="utf-8"?>
<ds:datastoreItem xmlns:ds="http://schemas.openxmlformats.org/officeDocument/2006/customXml" ds:itemID="{B843719F-1151-40F1-9FF2-0A387A74A93B}">
  <ds:schemaRefs>
    <ds:schemaRef ds:uri="http://schemas.microsoft.com/office/2006/metadata/properties"/>
    <ds:schemaRef ds:uri="http://www.w3.org/2000/xmlns/"/>
    <ds:schemaRef ds:uri="http://schemas.microsoft.com/sharepoint/v3"/>
    <ds:schemaRef ds:uri="http://www.w3.org/2001/XMLSchema-instance"/>
  </ds:schemaRefs>
</ds:datastoreItem>
</file>

<file path=customXml/itemProps3.xml><?xml version="1.0" encoding="utf-8"?>
<ds:datastoreItem xmlns:ds="http://schemas.openxmlformats.org/officeDocument/2006/customXml" ds:itemID="{50EE5ABE-4A4D-47A5-B15D-AF48B5090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444</TotalTime>
  <Words>1915</Words>
  <Application>Microsoft Office PowerPoint</Application>
  <PresentationFormat>Widescreen</PresentationFormat>
  <Paragraphs>138</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NMT Theme</vt:lpstr>
      <vt:lpstr>Innovative Apprenticeship Practices</vt:lpstr>
      <vt:lpstr>About North Metropolitan TAFE </vt:lpstr>
      <vt:lpstr>PowerPoint Presentation</vt:lpstr>
      <vt:lpstr>PowerPoint Presentation</vt:lpstr>
      <vt:lpstr>Innovative Apprenticeships</vt:lpstr>
      <vt:lpstr>Leveraging public infrastructure for jobs, diversity and recovery</vt:lpstr>
      <vt:lpstr>PowerPoint Presentation</vt:lpstr>
      <vt:lpstr>Alstom Project</vt:lpstr>
      <vt:lpstr>Partnerships to improve industry productivity and speed of skills to labour force</vt:lpstr>
      <vt:lpstr>    Future Fit Academy</vt:lpstr>
      <vt:lpstr>Flexible Mortar Trades</vt:lpstr>
      <vt:lpstr>Sodexo – Art of Food Project</vt:lpstr>
      <vt:lpstr>Sodexo – Commercial Cookery Apprentice Training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Michelle Hoad</cp:lastModifiedBy>
  <cp:revision>31</cp:revision>
  <dcterms:created xsi:type="dcterms:W3CDTF">2016-07-21T02:11:14Z</dcterms:created>
  <dcterms:modified xsi:type="dcterms:W3CDTF">2021-11-17T00:22:06Z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0x01010030ABAC7341C0D54F9A71E37037C84F3D</vt:lpwstr>
  </property>
</Properties>
</file>